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4.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85" r:id="rId2"/>
    <p:sldId id="286" r:id="rId3"/>
    <p:sldId id="287" r:id="rId4"/>
    <p:sldId id="288" r:id="rId5"/>
    <p:sldId id="289" r:id="rId6"/>
    <p:sldId id="290" r:id="rId7"/>
    <p:sldId id="291" r:id="rId8"/>
    <p:sldId id="262" r:id="rId9"/>
    <p:sldId id="269" r:id="rId10"/>
    <p:sldId id="263" r:id="rId11"/>
    <p:sldId id="271" r:id="rId12"/>
    <p:sldId id="274" r:id="rId13"/>
    <p:sldId id="273" r:id="rId14"/>
    <p:sldId id="275" r:id="rId15"/>
    <p:sldId id="281" r:id="rId16"/>
    <p:sldId id="282" r:id="rId17"/>
    <p:sldId id="283" r:id="rId18"/>
    <p:sldId id="276" r:id="rId19"/>
    <p:sldId id="277" r:id="rId20"/>
    <p:sldId id="278" r:id="rId21"/>
    <p:sldId id="279" r:id="rId22"/>
    <p:sldId id="280" r:id="rId23"/>
    <p:sldId id="284" r:id="rId24"/>
    <p:sldId id="264" r:id="rId25"/>
    <p:sldId id="265" r:id="rId26"/>
    <p:sldId id="266" r:id="rId27"/>
    <p:sldId id="267" r:id="rId28"/>
    <p:sldId id="292" r:id="rId29"/>
    <p:sldId id="293" r:id="rId30"/>
    <p:sldId id="294" r:id="rId31"/>
    <p:sldId id="296" r:id="rId32"/>
    <p:sldId id="295"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webPr encoding="windows-1252"/>
  <p:clrMru>
    <a:srgbClr val="FF66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79356" autoAdjust="0"/>
  </p:normalViewPr>
  <p:slideViewPr>
    <p:cSldViewPr>
      <p:cViewPr varScale="1">
        <p:scale>
          <a:sx n="70" d="100"/>
          <a:sy n="70" d="100"/>
        </p:scale>
        <p:origin x="-1810"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file:///D:\Dropbox\CSE-499B\499A\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plotArea>
      <c:layout>
        <c:manualLayout>
          <c:layoutTarget val="inner"/>
          <c:xMode val="edge"/>
          <c:yMode val="edge"/>
          <c:x val="6.7062617778237008E-2"/>
          <c:y val="5.2297887902044107E-2"/>
          <c:w val="0.91429041273471912"/>
          <c:h val="0.85318834983236669"/>
        </c:manualLayout>
      </c:layout>
      <c:lineChart>
        <c:grouping val="standard"/>
        <c:ser>
          <c:idx val="0"/>
          <c:order val="0"/>
          <c:marker>
            <c:symbol val="none"/>
          </c:marker>
          <c:val>
            <c:numRef>
              <c:f>Sheet1!$I$1:$I$429</c:f>
              <c:numCache>
                <c:formatCode>General</c:formatCode>
                <c:ptCount val="429"/>
                <c:pt idx="0">
                  <c:v>1004</c:v>
                </c:pt>
                <c:pt idx="1">
                  <c:v>1012</c:v>
                </c:pt>
                <c:pt idx="2">
                  <c:v>1013</c:v>
                </c:pt>
                <c:pt idx="3">
                  <c:v>1016</c:v>
                </c:pt>
                <c:pt idx="4">
                  <c:v>1020</c:v>
                </c:pt>
                <c:pt idx="5">
                  <c:v>1022</c:v>
                </c:pt>
                <c:pt idx="6">
                  <c:v>1023</c:v>
                </c:pt>
                <c:pt idx="7">
                  <c:v>1023</c:v>
                </c:pt>
                <c:pt idx="8">
                  <c:v>1023</c:v>
                </c:pt>
                <c:pt idx="9">
                  <c:v>778</c:v>
                </c:pt>
                <c:pt idx="10">
                  <c:v>239</c:v>
                </c:pt>
                <c:pt idx="11">
                  <c:v>167</c:v>
                </c:pt>
                <c:pt idx="12">
                  <c:v>518</c:v>
                </c:pt>
                <c:pt idx="13">
                  <c:v>996</c:v>
                </c:pt>
                <c:pt idx="14">
                  <c:v>1023</c:v>
                </c:pt>
                <c:pt idx="15">
                  <c:v>1023</c:v>
                </c:pt>
                <c:pt idx="16">
                  <c:v>1023</c:v>
                </c:pt>
                <c:pt idx="17">
                  <c:v>1023</c:v>
                </c:pt>
                <c:pt idx="18">
                  <c:v>1023</c:v>
                </c:pt>
                <c:pt idx="19">
                  <c:v>1023</c:v>
                </c:pt>
                <c:pt idx="20">
                  <c:v>1023</c:v>
                </c:pt>
                <c:pt idx="21">
                  <c:v>1023</c:v>
                </c:pt>
                <c:pt idx="22">
                  <c:v>1023</c:v>
                </c:pt>
                <c:pt idx="23">
                  <c:v>1023</c:v>
                </c:pt>
                <c:pt idx="24">
                  <c:v>1023</c:v>
                </c:pt>
                <c:pt idx="25">
                  <c:v>1023</c:v>
                </c:pt>
                <c:pt idx="26">
                  <c:v>1023</c:v>
                </c:pt>
                <c:pt idx="27">
                  <c:v>1023</c:v>
                </c:pt>
                <c:pt idx="28">
                  <c:v>1023</c:v>
                </c:pt>
                <c:pt idx="29">
                  <c:v>1023</c:v>
                </c:pt>
                <c:pt idx="30">
                  <c:v>1023</c:v>
                </c:pt>
                <c:pt idx="31">
                  <c:v>1023</c:v>
                </c:pt>
                <c:pt idx="32">
                  <c:v>1023</c:v>
                </c:pt>
                <c:pt idx="33">
                  <c:v>1023</c:v>
                </c:pt>
                <c:pt idx="34">
                  <c:v>1023</c:v>
                </c:pt>
                <c:pt idx="35">
                  <c:v>1023</c:v>
                </c:pt>
                <c:pt idx="36">
                  <c:v>1023</c:v>
                </c:pt>
                <c:pt idx="37">
                  <c:v>220</c:v>
                </c:pt>
                <c:pt idx="38">
                  <c:v>168</c:v>
                </c:pt>
                <c:pt idx="39">
                  <c:v>950</c:v>
                </c:pt>
                <c:pt idx="40">
                  <c:v>997</c:v>
                </c:pt>
                <c:pt idx="41">
                  <c:v>1001</c:v>
                </c:pt>
                <c:pt idx="42">
                  <c:v>993</c:v>
                </c:pt>
                <c:pt idx="43">
                  <c:v>992</c:v>
                </c:pt>
                <c:pt idx="44">
                  <c:v>993</c:v>
                </c:pt>
                <c:pt idx="45">
                  <c:v>995</c:v>
                </c:pt>
                <c:pt idx="46">
                  <c:v>995</c:v>
                </c:pt>
                <c:pt idx="47">
                  <c:v>996</c:v>
                </c:pt>
                <c:pt idx="48">
                  <c:v>995</c:v>
                </c:pt>
                <c:pt idx="49">
                  <c:v>994</c:v>
                </c:pt>
                <c:pt idx="50">
                  <c:v>1003</c:v>
                </c:pt>
                <c:pt idx="51">
                  <c:v>1001</c:v>
                </c:pt>
                <c:pt idx="52">
                  <c:v>1011</c:v>
                </c:pt>
                <c:pt idx="53">
                  <c:v>1013</c:v>
                </c:pt>
                <c:pt idx="54">
                  <c:v>1019</c:v>
                </c:pt>
                <c:pt idx="55">
                  <c:v>1021</c:v>
                </c:pt>
                <c:pt idx="56">
                  <c:v>1023</c:v>
                </c:pt>
                <c:pt idx="57">
                  <c:v>1023</c:v>
                </c:pt>
                <c:pt idx="58">
                  <c:v>606</c:v>
                </c:pt>
                <c:pt idx="59">
                  <c:v>167</c:v>
                </c:pt>
                <c:pt idx="60">
                  <c:v>678</c:v>
                </c:pt>
                <c:pt idx="61">
                  <c:v>1023</c:v>
                </c:pt>
                <c:pt idx="62">
                  <c:v>1023</c:v>
                </c:pt>
                <c:pt idx="63">
                  <c:v>1023</c:v>
                </c:pt>
                <c:pt idx="64">
                  <c:v>1023</c:v>
                </c:pt>
                <c:pt idx="65">
                  <c:v>1023</c:v>
                </c:pt>
                <c:pt idx="66">
                  <c:v>1023</c:v>
                </c:pt>
                <c:pt idx="67">
                  <c:v>1023</c:v>
                </c:pt>
                <c:pt idx="68">
                  <c:v>1023</c:v>
                </c:pt>
                <c:pt idx="69">
                  <c:v>1023</c:v>
                </c:pt>
                <c:pt idx="70">
                  <c:v>1023</c:v>
                </c:pt>
                <c:pt idx="71">
                  <c:v>1023</c:v>
                </c:pt>
                <c:pt idx="72">
                  <c:v>1023</c:v>
                </c:pt>
                <c:pt idx="73">
                  <c:v>1023</c:v>
                </c:pt>
                <c:pt idx="74">
                  <c:v>1023</c:v>
                </c:pt>
                <c:pt idx="75">
                  <c:v>1023</c:v>
                </c:pt>
                <c:pt idx="76">
                  <c:v>1023</c:v>
                </c:pt>
                <c:pt idx="77">
                  <c:v>1023</c:v>
                </c:pt>
                <c:pt idx="78">
                  <c:v>472</c:v>
                </c:pt>
                <c:pt idx="79">
                  <c:v>165</c:v>
                </c:pt>
                <c:pt idx="80">
                  <c:v>758</c:v>
                </c:pt>
                <c:pt idx="81">
                  <c:v>1003</c:v>
                </c:pt>
                <c:pt idx="82">
                  <c:v>1000</c:v>
                </c:pt>
                <c:pt idx="83">
                  <c:v>997</c:v>
                </c:pt>
                <c:pt idx="84">
                  <c:v>995</c:v>
                </c:pt>
                <c:pt idx="85">
                  <c:v>993</c:v>
                </c:pt>
                <c:pt idx="86">
                  <c:v>990</c:v>
                </c:pt>
                <c:pt idx="87">
                  <c:v>993</c:v>
                </c:pt>
                <c:pt idx="88">
                  <c:v>993</c:v>
                </c:pt>
                <c:pt idx="89">
                  <c:v>997</c:v>
                </c:pt>
                <c:pt idx="90">
                  <c:v>993</c:v>
                </c:pt>
                <c:pt idx="91">
                  <c:v>997</c:v>
                </c:pt>
                <c:pt idx="92">
                  <c:v>999</c:v>
                </c:pt>
                <c:pt idx="93">
                  <c:v>1005</c:v>
                </c:pt>
                <c:pt idx="94">
                  <c:v>1014</c:v>
                </c:pt>
                <c:pt idx="95">
                  <c:v>1013</c:v>
                </c:pt>
                <c:pt idx="96">
                  <c:v>1022</c:v>
                </c:pt>
                <c:pt idx="97">
                  <c:v>1023</c:v>
                </c:pt>
                <c:pt idx="98">
                  <c:v>1023</c:v>
                </c:pt>
                <c:pt idx="99">
                  <c:v>1023</c:v>
                </c:pt>
                <c:pt idx="100">
                  <c:v>191</c:v>
                </c:pt>
                <c:pt idx="101">
                  <c:v>304</c:v>
                </c:pt>
                <c:pt idx="102">
                  <c:v>1022</c:v>
                </c:pt>
                <c:pt idx="103">
                  <c:v>1023</c:v>
                </c:pt>
                <c:pt idx="104">
                  <c:v>1023</c:v>
                </c:pt>
                <c:pt idx="105">
                  <c:v>1023</c:v>
                </c:pt>
                <c:pt idx="106">
                  <c:v>1023</c:v>
                </c:pt>
                <c:pt idx="107">
                  <c:v>1023</c:v>
                </c:pt>
                <c:pt idx="108">
                  <c:v>1023</c:v>
                </c:pt>
                <c:pt idx="109">
                  <c:v>1023</c:v>
                </c:pt>
                <c:pt idx="110">
                  <c:v>1023</c:v>
                </c:pt>
                <c:pt idx="111">
                  <c:v>1023</c:v>
                </c:pt>
                <c:pt idx="112">
                  <c:v>1023</c:v>
                </c:pt>
                <c:pt idx="113">
                  <c:v>1023</c:v>
                </c:pt>
                <c:pt idx="114">
                  <c:v>1023</c:v>
                </c:pt>
                <c:pt idx="115">
                  <c:v>1023</c:v>
                </c:pt>
                <c:pt idx="116">
                  <c:v>1023</c:v>
                </c:pt>
                <c:pt idx="117">
                  <c:v>1023</c:v>
                </c:pt>
                <c:pt idx="118">
                  <c:v>1023</c:v>
                </c:pt>
                <c:pt idx="119">
                  <c:v>747</c:v>
                </c:pt>
                <c:pt idx="120">
                  <c:v>173</c:v>
                </c:pt>
                <c:pt idx="121">
                  <c:v>459</c:v>
                </c:pt>
                <c:pt idx="122">
                  <c:v>1003</c:v>
                </c:pt>
                <c:pt idx="123">
                  <c:v>1002</c:v>
                </c:pt>
                <c:pt idx="124">
                  <c:v>996</c:v>
                </c:pt>
                <c:pt idx="125">
                  <c:v>993</c:v>
                </c:pt>
                <c:pt idx="126">
                  <c:v>991</c:v>
                </c:pt>
                <c:pt idx="127">
                  <c:v>993</c:v>
                </c:pt>
                <c:pt idx="128">
                  <c:v>993</c:v>
                </c:pt>
                <c:pt idx="129">
                  <c:v>994</c:v>
                </c:pt>
                <c:pt idx="130">
                  <c:v>996</c:v>
                </c:pt>
                <c:pt idx="131">
                  <c:v>993</c:v>
                </c:pt>
                <c:pt idx="132">
                  <c:v>999</c:v>
                </c:pt>
                <c:pt idx="133">
                  <c:v>1002</c:v>
                </c:pt>
                <c:pt idx="134">
                  <c:v>1007</c:v>
                </c:pt>
                <c:pt idx="135">
                  <c:v>1009</c:v>
                </c:pt>
                <c:pt idx="136">
                  <c:v>1014</c:v>
                </c:pt>
                <c:pt idx="137">
                  <c:v>1019</c:v>
                </c:pt>
                <c:pt idx="138">
                  <c:v>1023</c:v>
                </c:pt>
                <c:pt idx="139">
                  <c:v>1023</c:v>
                </c:pt>
                <c:pt idx="140">
                  <c:v>1023</c:v>
                </c:pt>
                <c:pt idx="141">
                  <c:v>217</c:v>
                </c:pt>
                <c:pt idx="142">
                  <c:v>170</c:v>
                </c:pt>
                <c:pt idx="143">
                  <c:v>997</c:v>
                </c:pt>
                <c:pt idx="144">
                  <c:v>1023</c:v>
                </c:pt>
                <c:pt idx="145">
                  <c:v>1023</c:v>
                </c:pt>
                <c:pt idx="146">
                  <c:v>1023</c:v>
                </c:pt>
                <c:pt idx="147">
                  <c:v>1023</c:v>
                </c:pt>
                <c:pt idx="148">
                  <c:v>1023</c:v>
                </c:pt>
                <c:pt idx="149">
                  <c:v>1023</c:v>
                </c:pt>
                <c:pt idx="150">
                  <c:v>1023</c:v>
                </c:pt>
                <c:pt idx="151">
                  <c:v>1023</c:v>
                </c:pt>
                <c:pt idx="152">
                  <c:v>1023</c:v>
                </c:pt>
                <c:pt idx="153">
                  <c:v>1023</c:v>
                </c:pt>
                <c:pt idx="154">
                  <c:v>1023</c:v>
                </c:pt>
                <c:pt idx="155">
                  <c:v>1023</c:v>
                </c:pt>
                <c:pt idx="156">
                  <c:v>1023</c:v>
                </c:pt>
                <c:pt idx="157">
                  <c:v>1023</c:v>
                </c:pt>
                <c:pt idx="158">
                  <c:v>1023</c:v>
                </c:pt>
                <c:pt idx="159">
                  <c:v>1023</c:v>
                </c:pt>
                <c:pt idx="160">
                  <c:v>1023</c:v>
                </c:pt>
                <c:pt idx="161">
                  <c:v>190</c:v>
                </c:pt>
                <c:pt idx="162">
                  <c:v>218</c:v>
                </c:pt>
                <c:pt idx="163">
                  <c:v>992</c:v>
                </c:pt>
                <c:pt idx="164">
                  <c:v>996</c:v>
                </c:pt>
                <c:pt idx="165">
                  <c:v>1000</c:v>
                </c:pt>
                <c:pt idx="166">
                  <c:v>999</c:v>
                </c:pt>
                <c:pt idx="167">
                  <c:v>993</c:v>
                </c:pt>
                <c:pt idx="168">
                  <c:v>991</c:v>
                </c:pt>
                <c:pt idx="169">
                  <c:v>995</c:v>
                </c:pt>
                <c:pt idx="170">
                  <c:v>990</c:v>
                </c:pt>
                <c:pt idx="171">
                  <c:v>999</c:v>
                </c:pt>
                <c:pt idx="172">
                  <c:v>999</c:v>
                </c:pt>
                <c:pt idx="173">
                  <c:v>996</c:v>
                </c:pt>
                <c:pt idx="174">
                  <c:v>996</c:v>
                </c:pt>
                <c:pt idx="175">
                  <c:v>1001</c:v>
                </c:pt>
                <c:pt idx="176">
                  <c:v>1006</c:v>
                </c:pt>
                <c:pt idx="177">
                  <c:v>1014</c:v>
                </c:pt>
                <c:pt idx="178">
                  <c:v>1018</c:v>
                </c:pt>
                <c:pt idx="179">
                  <c:v>1021</c:v>
                </c:pt>
                <c:pt idx="180">
                  <c:v>1023</c:v>
                </c:pt>
                <c:pt idx="181">
                  <c:v>1023</c:v>
                </c:pt>
                <c:pt idx="182">
                  <c:v>648</c:v>
                </c:pt>
                <c:pt idx="183">
                  <c:v>167</c:v>
                </c:pt>
                <c:pt idx="184">
                  <c:v>630</c:v>
                </c:pt>
                <c:pt idx="185">
                  <c:v>1023</c:v>
                </c:pt>
                <c:pt idx="186">
                  <c:v>1023</c:v>
                </c:pt>
                <c:pt idx="187">
                  <c:v>1023</c:v>
                </c:pt>
                <c:pt idx="188">
                  <c:v>1023</c:v>
                </c:pt>
                <c:pt idx="189">
                  <c:v>1023</c:v>
                </c:pt>
                <c:pt idx="190">
                  <c:v>1023</c:v>
                </c:pt>
                <c:pt idx="191">
                  <c:v>1023</c:v>
                </c:pt>
                <c:pt idx="192">
                  <c:v>1023</c:v>
                </c:pt>
                <c:pt idx="193">
                  <c:v>1023</c:v>
                </c:pt>
                <c:pt idx="194">
                  <c:v>1023</c:v>
                </c:pt>
                <c:pt idx="195">
                  <c:v>1023</c:v>
                </c:pt>
                <c:pt idx="196">
                  <c:v>1023</c:v>
                </c:pt>
                <c:pt idx="197">
                  <c:v>1023</c:v>
                </c:pt>
                <c:pt idx="198">
                  <c:v>1023</c:v>
                </c:pt>
                <c:pt idx="199">
                  <c:v>1023</c:v>
                </c:pt>
                <c:pt idx="200">
                  <c:v>1023</c:v>
                </c:pt>
                <c:pt idx="201">
                  <c:v>1023</c:v>
                </c:pt>
                <c:pt idx="202">
                  <c:v>520</c:v>
                </c:pt>
                <c:pt idx="203">
                  <c:v>164</c:v>
                </c:pt>
                <c:pt idx="204">
                  <c:v>725</c:v>
                </c:pt>
                <c:pt idx="205">
                  <c:v>1003</c:v>
                </c:pt>
                <c:pt idx="206">
                  <c:v>993</c:v>
                </c:pt>
                <c:pt idx="207">
                  <c:v>992</c:v>
                </c:pt>
                <c:pt idx="208">
                  <c:v>991</c:v>
                </c:pt>
                <c:pt idx="209">
                  <c:v>994</c:v>
                </c:pt>
                <c:pt idx="210">
                  <c:v>993</c:v>
                </c:pt>
                <c:pt idx="211">
                  <c:v>993</c:v>
                </c:pt>
                <c:pt idx="212">
                  <c:v>994</c:v>
                </c:pt>
                <c:pt idx="213">
                  <c:v>999</c:v>
                </c:pt>
                <c:pt idx="214">
                  <c:v>995</c:v>
                </c:pt>
                <c:pt idx="215">
                  <c:v>1001</c:v>
                </c:pt>
                <c:pt idx="216">
                  <c:v>1002</c:v>
                </c:pt>
                <c:pt idx="217">
                  <c:v>1009</c:v>
                </c:pt>
                <c:pt idx="218">
                  <c:v>1010</c:v>
                </c:pt>
                <c:pt idx="219">
                  <c:v>1017</c:v>
                </c:pt>
                <c:pt idx="220">
                  <c:v>1023</c:v>
                </c:pt>
                <c:pt idx="221">
                  <c:v>1023</c:v>
                </c:pt>
                <c:pt idx="222">
                  <c:v>1023</c:v>
                </c:pt>
                <c:pt idx="223">
                  <c:v>900</c:v>
                </c:pt>
                <c:pt idx="224">
                  <c:v>197</c:v>
                </c:pt>
                <c:pt idx="225">
                  <c:v>172</c:v>
                </c:pt>
                <c:pt idx="226">
                  <c:v>1017</c:v>
                </c:pt>
                <c:pt idx="227">
                  <c:v>1023</c:v>
                </c:pt>
                <c:pt idx="228">
                  <c:v>1023</c:v>
                </c:pt>
                <c:pt idx="229">
                  <c:v>1023</c:v>
                </c:pt>
                <c:pt idx="230">
                  <c:v>1023</c:v>
                </c:pt>
                <c:pt idx="231">
                  <c:v>1023</c:v>
                </c:pt>
                <c:pt idx="232">
                  <c:v>1023</c:v>
                </c:pt>
                <c:pt idx="233">
                  <c:v>1023</c:v>
                </c:pt>
                <c:pt idx="234">
                  <c:v>1023</c:v>
                </c:pt>
                <c:pt idx="235">
                  <c:v>1023</c:v>
                </c:pt>
                <c:pt idx="236">
                  <c:v>1023</c:v>
                </c:pt>
                <c:pt idx="237">
                  <c:v>1023</c:v>
                </c:pt>
                <c:pt idx="238">
                  <c:v>1023</c:v>
                </c:pt>
                <c:pt idx="239">
                  <c:v>1023</c:v>
                </c:pt>
                <c:pt idx="240">
                  <c:v>1023</c:v>
                </c:pt>
                <c:pt idx="241">
                  <c:v>1023</c:v>
                </c:pt>
                <c:pt idx="242">
                  <c:v>1023</c:v>
                </c:pt>
                <c:pt idx="243">
                  <c:v>928</c:v>
                </c:pt>
                <c:pt idx="244">
                  <c:v>179</c:v>
                </c:pt>
                <c:pt idx="245">
                  <c:v>392</c:v>
                </c:pt>
                <c:pt idx="246">
                  <c:v>1001</c:v>
                </c:pt>
                <c:pt idx="247">
                  <c:v>998</c:v>
                </c:pt>
                <c:pt idx="248">
                  <c:v>992</c:v>
                </c:pt>
                <c:pt idx="249">
                  <c:v>993</c:v>
                </c:pt>
                <c:pt idx="250">
                  <c:v>990</c:v>
                </c:pt>
                <c:pt idx="251">
                  <c:v>992</c:v>
                </c:pt>
                <c:pt idx="252">
                  <c:v>994</c:v>
                </c:pt>
                <c:pt idx="253">
                  <c:v>996</c:v>
                </c:pt>
                <c:pt idx="254">
                  <c:v>991</c:v>
                </c:pt>
                <c:pt idx="255">
                  <c:v>996</c:v>
                </c:pt>
                <c:pt idx="256">
                  <c:v>997</c:v>
                </c:pt>
                <c:pt idx="257">
                  <c:v>997</c:v>
                </c:pt>
                <c:pt idx="258">
                  <c:v>1003</c:v>
                </c:pt>
                <c:pt idx="259">
                  <c:v>1007</c:v>
                </c:pt>
                <c:pt idx="260">
                  <c:v>1014</c:v>
                </c:pt>
                <c:pt idx="261">
                  <c:v>1020</c:v>
                </c:pt>
                <c:pt idx="262">
                  <c:v>1021</c:v>
                </c:pt>
                <c:pt idx="263">
                  <c:v>1023</c:v>
                </c:pt>
                <c:pt idx="264">
                  <c:v>1023</c:v>
                </c:pt>
                <c:pt idx="265">
                  <c:v>563</c:v>
                </c:pt>
                <c:pt idx="266">
                  <c:v>167</c:v>
                </c:pt>
                <c:pt idx="267">
                  <c:v>729</c:v>
                </c:pt>
                <c:pt idx="268">
                  <c:v>1023</c:v>
                </c:pt>
                <c:pt idx="269">
                  <c:v>1023</c:v>
                </c:pt>
                <c:pt idx="270">
                  <c:v>1023</c:v>
                </c:pt>
                <c:pt idx="271">
                  <c:v>1023</c:v>
                </c:pt>
                <c:pt idx="272">
                  <c:v>1023</c:v>
                </c:pt>
                <c:pt idx="273">
                  <c:v>1023</c:v>
                </c:pt>
                <c:pt idx="274">
                  <c:v>1023</c:v>
                </c:pt>
                <c:pt idx="275">
                  <c:v>1023</c:v>
                </c:pt>
                <c:pt idx="276">
                  <c:v>1023</c:v>
                </c:pt>
                <c:pt idx="277">
                  <c:v>1023</c:v>
                </c:pt>
                <c:pt idx="278">
                  <c:v>1023</c:v>
                </c:pt>
                <c:pt idx="279">
                  <c:v>1023</c:v>
                </c:pt>
                <c:pt idx="280">
                  <c:v>1023</c:v>
                </c:pt>
                <c:pt idx="281">
                  <c:v>1023</c:v>
                </c:pt>
                <c:pt idx="282">
                  <c:v>1023</c:v>
                </c:pt>
                <c:pt idx="283">
                  <c:v>1023</c:v>
                </c:pt>
                <c:pt idx="284">
                  <c:v>1023</c:v>
                </c:pt>
                <c:pt idx="285">
                  <c:v>431</c:v>
                </c:pt>
                <c:pt idx="286">
                  <c:v>165</c:v>
                </c:pt>
                <c:pt idx="287">
                  <c:v>792</c:v>
                </c:pt>
                <c:pt idx="288">
                  <c:v>1004</c:v>
                </c:pt>
                <c:pt idx="289">
                  <c:v>999</c:v>
                </c:pt>
                <c:pt idx="290">
                  <c:v>992</c:v>
                </c:pt>
                <c:pt idx="291">
                  <c:v>994</c:v>
                </c:pt>
                <c:pt idx="292">
                  <c:v>995</c:v>
                </c:pt>
                <c:pt idx="293">
                  <c:v>995</c:v>
                </c:pt>
                <c:pt idx="294">
                  <c:v>993</c:v>
                </c:pt>
                <c:pt idx="295">
                  <c:v>991</c:v>
                </c:pt>
                <c:pt idx="296">
                  <c:v>998</c:v>
                </c:pt>
                <c:pt idx="297">
                  <c:v>997</c:v>
                </c:pt>
                <c:pt idx="298">
                  <c:v>1001</c:v>
                </c:pt>
                <c:pt idx="299">
                  <c:v>1005</c:v>
                </c:pt>
                <c:pt idx="300">
                  <c:v>1008</c:v>
                </c:pt>
                <c:pt idx="301">
                  <c:v>1011</c:v>
                </c:pt>
                <c:pt idx="302">
                  <c:v>1018</c:v>
                </c:pt>
                <c:pt idx="303">
                  <c:v>1021</c:v>
                </c:pt>
                <c:pt idx="304">
                  <c:v>1023</c:v>
                </c:pt>
                <c:pt idx="305">
                  <c:v>1023</c:v>
                </c:pt>
                <c:pt idx="306">
                  <c:v>833</c:v>
                </c:pt>
                <c:pt idx="307">
                  <c:v>186</c:v>
                </c:pt>
                <c:pt idx="308">
                  <c:v>379</c:v>
                </c:pt>
                <c:pt idx="309">
                  <c:v>1023</c:v>
                </c:pt>
                <c:pt idx="310">
                  <c:v>1023</c:v>
                </c:pt>
                <c:pt idx="311">
                  <c:v>1023</c:v>
                </c:pt>
                <c:pt idx="312">
                  <c:v>1023</c:v>
                </c:pt>
                <c:pt idx="313">
                  <c:v>1023</c:v>
                </c:pt>
                <c:pt idx="314">
                  <c:v>1023</c:v>
                </c:pt>
                <c:pt idx="315">
                  <c:v>1023</c:v>
                </c:pt>
                <c:pt idx="316">
                  <c:v>1023</c:v>
                </c:pt>
                <c:pt idx="317">
                  <c:v>1023</c:v>
                </c:pt>
                <c:pt idx="318">
                  <c:v>1023</c:v>
                </c:pt>
                <c:pt idx="319">
                  <c:v>1023</c:v>
                </c:pt>
                <c:pt idx="320">
                  <c:v>1023</c:v>
                </c:pt>
                <c:pt idx="321">
                  <c:v>1023</c:v>
                </c:pt>
                <c:pt idx="322">
                  <c:v>1023</c:v>
                </c:pt>
                <c:pt idx="323">
                  <c:v>1022</c:v>
                </c:pt>
                <c:pt idx="324">
                  <c:v>1023</c:v>
                </c:pt>
                <c:pt idx="325">
                  <c:v>1023</c:v>
                </c:pt>
                <c:pt idx="326">
                  <c:v>727</c:v>
                </c:pt>
                <c:pt idx="327">
                  <c:v>170</c:v>
                </c:pt>
                <c:pt idx="328">
                  <c:v>491</c:v>
                </c:pt>
                <c:pt idx="329">
                  <c:v>1004</c:v>
                </c:pt>
                <c:pt idx="330">
                  <c:v>996</c:v>
                </c:pt>
                <c:pt idx="331">
                  <c:v>996</c:v>
                </c:pt>
                <c:pt idx="332">
                  <c:v>994</c:v>
                </c:pt>
                <c:pt idx="333">
                  <c:v>990</c:v>
                </c:pt>
                <c:pt idx="334">
                  <c:v>991</c:v>
                </c:pt>
                <c:pt idx="335">
                  <c:v>989</c:v>
                </c:pt>
                <c:pt idx="336">
                  <c:v>990</c:v>
                </c:pt>
                <c:pt idx="337">
                  <c:v>997</c:v>
                </c:pt>
                <c:pt idx="338">
                  <c:v>993</c:v>
                </c:pt>
                <c:pt idx="339">
                  <c:v>998</c:v>
                </c:pt>
                <c:pt idx="340">
                  <c:v>999</c:v>
                </c:pt>
                <c:pt idx="341">
                  <c:v>1008</c:v>
                </c:pt>
                <c:pt idx="342">
                  <c:v>1007</c:v>
                </c:pt>
                <c:pt idx="343">
                  <c:v>1012</c:v>
                </c:pt>
                <c:pt idx="344">
                  <c:v>1018</c:v>
                </c:pt>
                <c:pt idx="345">
                  <c:v>1023</c:v>
                </c:pt>
                <c:pt idx="346">
                  <c:v>1023</c:v>
                </c:pt>
                <c:pt idx="347">
                  <c:v>1023</c:v>
                </c:pt>
                <c:pt idx="348">
                  <c:v>470</c:v>
                </c:pt>
                <c:pt idx="349">
                  <c:v>168</c:v>
                </c:pt>
                <c:pt idx="350">
                  <c:v>809</c:v>
                </c:pt>
                <c:pt idx="351">
                  <c:v>1023</c:v>
                </c:pt>
                <c:pt idx="352">
                  <c:v>1023</c:v>
                </c:pt>
                <c:pt idx="353">
                  <c:v>1023</c:v>
                </c:pt>
                <c:pt idx="354">
                  <c:v>1023</c:v>
                </c:pt>
                <c:pt idx="355">
                  <c:v>1023</c:v>
                </c:pt>
                <c:pt idx="356">
                  <c:v>1023</c:v>
                </c:pt>
                <c:pt idx="357">
                  <c:v>1023</c:v>
                </c:pt>
                <c:pt idx="358">
                  <c:v>1023</c:v>
                </c:pt>
                <c:pt idx="359">
                  <c:v>1023</c:v>
                </c:pt>
                <c:pt idx="360">
                  <c:v>1023</c:v>
                </c:pt>
                <c:pt idx="361">
                  <c:v>1023</c:v>
                </c:pt>
                <c:pt idx="362">
                  <c:v>1023</c:v>
                </c:pt>
                <c:pt idx="363">
                  <c:v>1023</c:v>
                </c:pt>
                <c:pt idx="364">
                  <c:v>1023</c:v>
                </c:pt>
                <c:pt idx="365">
                  <c:v>1023</c:v>
                </c:pt>
                <c:pt idx="366">
                  <c:v>1023</c:v>
                </c:pt>
                <c:pt idx="367">
                  <c:v>1023</c:v>
                </c:pt>
                <c:pt idx="368">
                  <c:v>348</c:v>
                </c:pt>
                <c:pt idx="369">
                  <c:v>166</c:v>
                </c:pt>
                <c:pt idx="370">
                  <c:v>854</c:v>
                </c:pt>
                <c:pt idx="371">
                  <c:v>1003</c:v>
                </c:pt>
                <c:pt idx="372">
                  <c:v>1001</c:v>
                </c:pt>
                <c:pt idx="373">
                  <c:v>997</c:v>
                </c:pt>
                <c:pt idx="374">
                  <c:v>989</c:v>
                </c:pt>
                <c:pt idx="375">
                  <c:v>989</c:v>
                </c:pt>
                <c:pt idx="376">
                  <c:v>994</c:v>
                </c:pt>
                <c:pt idx="377">
                  <c:v>990</c:v>
                </c:pt>
                <c:pt idx="378">
                  <c:v>995</c:v>
                </c:pt>
                <c:pt idx="379">
                  <c:v>997</c:v>
                </c:pt>
                <c:pt idx="380">
                  <c:v>1000</c:v>
                </c:pt>
                <c:pt idx="381">
                  <c:v>997</c:v>
                </c:pt>
                <c:pt idx="382">
                  <c:v>1004</c:v>
                </c:pt>
                <c:pt idx="383">
                  <c:v>1005</c:v>
                </c:pt>
                <c:pt idx="384">
                  <c:v>1015</c:v>
                </c:pt>
                <c:pt idx="385">
                  <c:v>1016</c:v>
                </c:pt>
                <c:pt idx="386">
                  <c:v>1020</c:v>
                </c:pt>
                <c:pt idx="387">
                  <c:v>1023</c:v>
                </c:pt>
                <c:pt idx="388">
                  <c:v>1023</c:v>
                </c:pt>
                <c:pt idx="389">
                  <c:v>594</c:v>
                </c:pt>
                <c:pt idx="390">
                  <c:v>167</c:v>
                </c:pt>
                <c:pt idx="391">
                  <c:v>696</c:v>
                </c:pt>
                <c:pt idx="392">
                  <c:v>1023</c:v>
                </c:pt>
                <c:pt idx="393">
                  <c:v>1023</c:v>
                </c:pt>
                <c:pt idx="394">
                  <c:v>1023</c:v>
                </c:pt>
                <c:pt idx="395">
                  <c:v>1023</c:v>
                </c:pt>
                <c:pt idx="396">
                  <c:v>1023</c:v>
                </c:pt>
                <c:pt idx="397">
                  <c:v>1023</c:v>
                </c:pt>
                <c:pt idx="398">
                  <c:v>1023</c:v>
                </c:pt>
                <c:pt idx="399">
                  <c:v>1023</c:v>
                </c:pt>
                <c:pt idx="400">
                  <c:v>1023</c:v>
                </c:pt>
                <c:pt idx="401">
                  <c:v>1023</c:v>
                </c:pt>
                <c:pt idx="402">
                  <c:v>1023</c:v>
                </c:pt>
                <c:pt idx="403">
                  <c:v>1023</c:v>
                </c:pt>
                <c:pt idx="404">
                  <c:v>1023</c:v>
                </c:pt>
                <c:pt idx="405">
                  <c:v>1023</c:v>
                </c:pt>
                <c:pt idx="406">
                  <c:v>1023</c:v>
                </c:pt>
                <c:pt idx="407">
                  <c:v>1023</c:v>
                </c:pt>
                <c:pt idx="408">
                  <c:v>1023</c:v>
                </c:pt>
                <c:pt idx="409">
                  <c:v>468</c:v>
                </c:pt>
                <c:pt idx="410">
                  <c:v>165</c:v>
                </c:pt>
                <c:pt idx="411">
                  <c:v>762</c:v>
                </c:pt>
                <c:pt idx="412">
                  <c:v>1004</c:v>
                </c:pt>
                <c:pt idx="413">
                  <c:v>999</c:v>
                </c:pt>
                <c:pt idx="414">
                  <c:v>997</c:v>
                </c:pt>
                <c:pt idx="415">
                  <c:v>996</c:v>
                </c:pt>
                <c:pt idx="416">
                  <c:v>994</c:v>
                </c:pt>
                <c:pt idx="417">
                  <c:v>993</c:v>
                </c:pt>
                <c:pt idx="418">
                  <c:v>996</c:v>
                </c:pt>
                <c:pt idx="419">
                  <c:v>996</c:v>
                </c:pt>
                <c:pt idx="420">
                  <c:v>999</c:v>
                </c:pt>
                <c:pt idx="421">
                  <c:v>999</c:v>
                </c:pt>
                <c:pt idx="422">
                  <c:v>999</c:v>
                </c:pt>
                <c:pt idx="423">
                  <c:v>1002</c:v>
                </c:pt>
                <c:pt idx="424">
                  <c:v>1007</c:v>
                </c:pt>
                <c:pt idx="425">
                  <c:v>1010</c:v>
                </c:pt>
                <c:pt idx="426">
                  <c:v>1015</c:v>
                </c:pt>
                <c:pt idx="427">
                  <c:v>1020</c:v>
                </c:pt>
                <c:pt idx="428">
                  <c:v>1023</c:v>
                </c:pt>
              </c:numCache>
            </c:numRef>
          </c:val>
        </c:ser>
        <c:marker val="1"/>
        <c:axId val="149623936"/>
        <c:axId val="149625472"/>
      </c:lineChart>
      <c:catAx>
        <c:axId val="149623936"/>
        <c:scaling>
          <c:orientation val="minMax"/>
        </c:scaling>
        <c:axPos val="b"/>
        <c:tickLblPos val="nextTo"/>
        <c:crossAx val="149625472"/>
        <c:crosses val="autoZero"/>
        <c:auto val="1"/>
        <c:lblAlgn val="ctr"/>
        <c:lblOffset val="100"/>
      </c:catAx>
      <c:valAx>
        <c:axId val="149625472"/>
        <c:scaling>
          <c:orientation val="minMax"/>
        </c:scaling>
        <c:axPos val="l"/>
        <c:majorGridlines/>
        <c:numFmt formatCode="General" sourceLinked="1"/>
        <c:tickLblPos val="nextTo"/>
        <c:crossAx val="149623936"/>
        <c:crosses val="autoZero"/>
        <c:crossBetween val="between"/>
      </c:valAx>
    </c:plotArea>
    <c:plotVisOnly val="1"/>
  </c:chart>
  <c:externalData r:id="rId1"/>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28F025-9835-4F1F-A92A-69002BBAE1C4}" type="datetimeFigureOut">
              <a:rPr lang="en-US" smtClean="0"/>
              <a:pPr/>
              <a:t>12/28/2017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4B4314-CE6B-42A8-9347-2167D4FE70E2}"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14B4314-CE6B-42A8-9347-2167D4FE70E2}" type="slidenum">
              <a:rPr lang="en-US" smtClean="0"/>
              <a:pPr/>
              <a:t>18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14B4314-CE6B-42A8-9347-2167D4FE70E2}" type="slidenum">
              <a:rPr lang="en-US" smtClean="0"/>
              <a:pPr/>
              <a:t>19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Capstone Fall 2017 Stall</a:t>
            </a:r>
            <a:endParaRPr lang="en-US" dirty="0"/>
          </a:p>
        </p:txBody>
      </p:sp>
      <p:sp>
        <p:nvSpPr>
          <p:cNvPr id="4" name="Slide Number Placeholder 3"/>
          <p:cNvSpPr>
            <a:spLocks noGrp="1"/>
          </p:cNvSpPr>
          <p:nvPr>
            <p:ph type="sldNum" sz="quarter" idx="10"/>
          </p:nvPr>
        </p:nvSpPr>
        <p:spPr/>
        <p:txBody>
          <a:bodyPr/>
          <a:lstStyle/>
          <a:p>
            <a:fld id="{B14B4314-CE6B-42A8-9347-2167D4FE70E2}" type="slidenum">
              <a:rPr lang="en-US" smtClean="0"/>
              <a:pPr/>
              <a:t>30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Capstone Fall 2017 Poster</a:t>
            </a:r>
            <a:endParaRPr lang="en-US" dirty="0"/>
          </a:p>
        </p:txBody>
      </p:sp>
      <p:sp>
        <p:nvSpPr>
          <p:cNvPr id="4" name="Slide Number Placeholder 3"/>
          <p:cNvSpPr>
            <a:spLocks noGrp="1"/>
          </p:cNvSpPr>
          <p:nvPr>
            <p:ph type="sldNum" sz="quarter" idx="10"/>
          </p:nvPr>
        </p:nvSpPr>
        <p:spPr/>
        <p:txBody>
          <a:bodyPr/>
          <a:lstStyle/>
          <a:p>
            <a:fld id="{B14B4314-CE6B-42A8-9347-2167D4FE70E2}" type="slidenum">
              <a:rPr lang="en-US" smtClean="0"/>
              <a:pPr/>
              <a:t>32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19" name="Footer Placeholder 18"/>
          <p:cNvSpPr>
            <a:spLocks noGrp="1"/>
          </p:cNvSpPr>
          <p:nvPr>
            <p:ph type="ftr" sz="quarter" idx="11"/>
          </p:nvPr>
        </p:nvSpPr>
        <p:spPr/>
        <p:txBody>
          <a:bodyPr/>
          <a:lstStyle/>
          <a:p>
            <a:endParaRPr lang="en-GB"/>
          </a:p>
        </p:txBody>
      </p:sp>
      <p:sp>
        <p:nvSpPr>
          <p:cNvPr id="27" name="Slide Number Placeholder 26"/>
          <p:cNvSpPr>
            <a:spLocks noGrp="1"/>
          </p:cNvSpPr>
          <p:nvPr>
            <p:ph type="sldNum" sz="quarter" idx="12"/>
          </p:nvPr>
        </p:nvSpPr>
        <p:spPr/>
        <p:txBody>
          <a:bodyPr/>
          <a:lstStyle/>
          <a:p>
            <a:fld id="{AFAD9C0A-3FE5-4173-88D4-184A90F888E9}" type="slidenum">
              <a:rPr lang="en-GB" smtClean="0"/>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AD9C0A-3FE5-4173-88D4-184A90F888E9}"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AD9C0A-3FE5-4173-88D4-184A90F888E9}"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AD9C0A-3FE5-4173-88D4-184A90F888E9}"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FAD9C0A-3FE5-4173-88D4-184A90F888E9}" type="slidenum">
              <a:rPr lang="en-GB" smtClean="0"/>
              <a:pPr/>
              <a:t>‹#›</a:t>
            </a:fld>
            <a:endParaRPr lang="en-GB"/>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AD9C0A-3FE5-4173-88D4-184A90F888E9}"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FAD9C0A-3FE5-4173-88D4-184A90F888E9}"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FAD9C0A-3FE5-4173-88D4-184A90F888E9}"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FAD9C0A-3FE5-4173-88D4-184A90F888E9}"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FAD9C0A-3FE5-4173-88D4-184A90F888E9}"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2B345FD-439E-4DFD-8264-AF2EA734A82A}" type="datetimeFigureOut">
              <a:rPr lang="en-US" smtClean="0"/>
              <a:pPr/>
              <a:t>12/28/2017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a:xfrm>
            <a:off x="8077200" y="6356350"/>
            <a:ext cx="609600" cy="365125"/>
          </a:xfrm>
        </p:spPr>
        <p:txBody>
          <a:bodyPr/>
          <a:lstStyle/>
          <a:p>
            <a:fld id="{AFAD9C0A-3FE5-4173-88D4-184A90F888E9}" type="slidenum">
              <a:rPr lang="en-GB" smtClean="0"/>
              <a:pPr/>
              <a:t>‹#›</a:t>
            </a:fld>
            <a:endParaRPr lang="en-GB"/>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B2B345FD-439E-4DFD-8264-AF2EA734A82A}" type="datetimeFigureOut">
              <a:rPr lang="en-US" smtClean="0"/>
              <a:pPr/>
              <a:t>12/28/2017</a:t>
            </a:fld>
            <a:endParaRPr lang="en-GB"/>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GB"/>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AFAD9C0A-3FE5-4173-88D4-184A90F888E9}" type="slidenum">
              <a:rPr lang="en-GB" smtClean="0"/>
              <a:pPr/>
              <a:t>‹#›</a:t>
            </a:fld>
            <a:endParaRPr lang="en-GB"/>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achrnews.com/articles/133443-zigbee-home-automation-market-to-grow-at-26-cagr-to-2020" TargetMode="External"/><Relationship Id="rId2" Type="http://schemas.openxmlformats.org/officeDocument/2006/relationships/hyperlink" Target="mailto:rutul.lunagaria@gmail.com" TargetMode="External"/><Relationship Id="rId1" Type="http://schemas.openxmlformats.org/officeDocument/2006/relationships/slideLayout" Target="../slideLayouts/slideLayout2.xml"/><Relationship Id="rId4" Type="http://schemas.openxmlformats.org/officeDocument/2006/relationships/hyperlink" Target="http://www.ezzyautomations.com/about-u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2536" y="1844824"/>
            <a:ext cx="9815775" cy="1569660"/>
          </a:xfrm>
          <a:prstGeom prst="rect">
            <a:avLst/>
          </a:prstGeom>
          <a:noFill/>
        </p:spPr>
        <p:txBody>
          <a:bodyPr wrap="square" lIns="91440" tIns="45720" rIns="91440" bIns="45720">
            <a:spAutoFit/>
          </a:bodyPr>
          <a:lstStyle/>
          <a:p>
            <a:pPr algn="ctr"/>
            <a:r>
              <a:rPr lang="en-US" sz="4800" b="0" cap="none" spc="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IoT</a:t>
            </a:r>
            <a:r>
              <a:rPr lang="en-US" sz="48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 based Home Automation System</a:t>
            </a:r>
            <a:endParaRPr lang="en-US" sz="4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endParaRPr>
          </a:p>
        </p:txBody>
      </p:sp>
      <p:sp>
        <p:nvSpPr>
          <p:cNvPr id="6" name="TextBox 5"/>
          <p:cNvSpPr txBox="1"/>
          <p:nvPr/>
        </p:nvSpPr>
        <p:spPr>
          <a:xfrm>
            <a:off x="3851920" y="5226784"/>
            <a:ext cx="5292080" cy="163121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GB" sz="2000" b="1" dirty="0" smtClean="0">
                <a:latin typeface="Arial" pitchFamily="34" charset="0"/>
                <a:cs typeface="Arial" pitchFamily="34" charset="0"/>
              </a:rPr>
              <a:t>Presented By – </a:t>
            </a:r>
          </a:p>
          <a:p>
            <a:endParaRPr lang="en-GB" sz="2000" b="1" dirty="0">
              <a:latin typeface="Arial" pitchFamily="34" charset="0"/>
              <a:cs typeface="Arial" pitchFamily="34" charset="0"/>
            </a:endParaRPr>
          </a:p>
          <a:p>
            <a:r>
              <a:rPr lang="en-GB" sz="2000" b="1" dirty="0" err="1" smtClean="0">
                <a:latin typeface="Arial" pitchFamily="34" charset="0"/>
                <a:cs typeface="Arial" pitchFamily="34" charset="0"/>
              </a:rPr>
              <a:t>Noor</a:t>
            </a:r>
            <a:r>
              <a:rPr lang="en-GB" sz="2000" b="1" dirty="0" smtClean="0">
                <a:latin typeface="Arial" pitchFamily="34" charset="0"/>
                <a:cs typeface="Arial" pitchFamily="34" charset="0"/>
              </a:rPr>
              <a:t> Al Din </a:t>
            </a:r>
            <a:r>
              <a:rPr lang="en-GB" sz="2000" b="1" dirty="0">
                <a:latin typeface="Arial" pitchFamily="34" charset="0"/>
                <a:cs typeface="Arial" pitchFamily="34" charset="0"/>
              </a:rPr>
              <a:t>A</a:t>
            </a:r>
            <a:r>
              <a:rPr lang="en-GB" sz="2000" b="1" dirty="0" smtClean="0">
                <a:latin typeface="Arial" pitchFamily="34" charset="0"/>
                <a:cs typeface="Arial" pitchFamily="34" charset="0"/>
              </a:rPr>
              <a:t>hmed – 1310607043</a:t>
            </a:r>
          </a:p>
          <a:p>
            <a:endParaRPr lang="en-GB" sz="2000" b="1" dirty="0">
              <a:latin typeface="Arial" pitchFamily="34" charset="0"/>
              <a:cs typeface="Arial" pitchFamily="34" charset="0"/>
            </a:endParaRPr>
          </a:p>
          <a:p>
            <a:r>
              <a:rPr lang="en-GB" sz="2000" b="1" dirty="0" err="1" smtClean="0">
                <a:latin typeface="Arial" pitchFamily="34" charset="0"/>
                <a:cs typeface="Arial" pitchFamily="34" charset="0"/>
              </a:rPr>
              <a:t>Rahatul</a:t>
            </a:r>
            <a:r>
              <a:rPr lang="en-GB" sz="2000" b="1" dirty="0" smtClean="0">
                <a:latin typeface="Arial" pitchFamily="34" charset="0"/>
                <a:cs typeface="Arial" pitchFamily="34" charset="0"/>
              </a:rPr>
              <a:t> </a:t>
            </a:r>
            <a:r>
              <a:rPr lang="en-GB" sz="2000" b="1" dirty="0" err="1" smtClean="0">
                <a:latin typeface="Arial" pitchFamily="34" charset="0"/>
                <a:cs typeface="Arial" pitchFamily="34" charset="0"/>
              </a:rPr>
              <a:t>Aine</a:t>
            </a:r>
            <a:r>
              <a:rPr lang="en-GB" sz="2000" b="1" dirty="0" smtClean="0">
                <a:latin typeface="Arial" pitchFamily="34" charset="0"/>
                <a:cs typeface="Arial" pitchFamily="34" charset="0"/>
              </a:rPr>
              <a:t> - 1220812042</a:t>
            </a:r>
            <a:endParaRPr lang="en-GB" sz="20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928670"/>
            <a:ext cx="8229600" cy="636264"/>
          </a:xfrm>
        </p:spPr>
        <p:txBody>
          <a:bodyPr/>
          <a:lstStyle/>
          <a:p>
            <a:r>
              <a:rPr lang="en-GB" dirty="0" smtClean="0"/>
              <a:t>Zero Crossing Detector:</a:t>
            </a:r>
          </a:p>
          <a:p>
            <a:pPr>
              <a:buNone/>
            </a:pPr>
            <a:endParaRPr lang="en-GB" dirty="0"/>
          </a:p>
        </p:txBody>
      </p:sp>
      <p:pic>
        <p:nvPicPr>
          <p:cNvPr id="9221" name="Picture 5"/>
          <p:cNvPicPr>
            <a:picLocks noChangeAspect="1" noChangeArrowheads="1"/>
          </p:cNvPicPr>
          <p:nvPr/>
        </p:nvPicPr>
        <p:blipFill>
          <a:blip r:embed="rId2"/>
          <a:srcRect/>
          <a:stretch>
            <a:fillRect/>
          </a:stretch>
        </p:blipFill>
        <p:spPr bwMode="auto">
          <a:xfrm>
            <a:off x="1643042" y="2000240"/>
            <a:ext cx="6258766" cy="40100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857232"/>
            <a:ext cx="8229600" cy="4389120"/>
          </a:xfrm>
        </p:spPr>
        <p:txBody>
          <a:bodyPr/>
          <a:lstStyle/>
          <a:p>
            <a:r>
              <a:rPr lang="en-GB" dirty="0" smtClean="0">
                <a:latin typeface="Arial" pitchFamily="34" charset="0"/>
                <a:cs typeface="Arial" pitchFamily="34" charset="0"/>
              </a:rPr>
              <a:t>Zero Crossing Detector:</a:t>
            </a:r>
          </a:p>
          <a:p>
            <a:pPr>
              <a:buNone/>
            </a:pPr>
            <a:endParaRPr lang="en-GB" dirty="0"/>
          </a:p>
        </p:txBody>
      </p:sp>
      <p:pic>
        <p:nvPicPr>
          <p:cNvPr id="9218" name="Picture 2" descr="Image result for zero crossing detector graph"/>
          <p:cNvPicPr>
            <a:picLocks noChangeAspect="1" noChangeArrowheads="1"/>
          </p:cNvPicPr>
          <p:nvPr/>
        </p:nvPicPr>
        <p:blipFill>
          <a:blip r:embed="rId2"/>
          <a:srcRect/>
          <a:stretch>
            <a:fillRect/>
          </a:stretch>
        </p:blipFill>
        <p:spPr bwMode="auto">
          <a:xfrm>
            <a:off x="1000100" y="3143248"/>
            <a:ext cx="6957155" cy="3071834"/>
          </a:xfrm>
          <a:prstGeom prst="rect">
            <a:avLst/>
          </a:prstGeom>
          <a:noFill/>
        </p:spPr>
      </p:pic>
      <p:pic>
        <p:nvPicPr>
          <p:cNvPr id="20482" name="Picture 2" descr="Related image"/>
          <p:cNvPicPr>
            <a:picLocks noChangeAspect="1" noChangeArrowheads="1"/>
          </p:cNvPicPr>
          <p:nvPr/>
        </p:nvPicPr>
        <p:blipFill>
          <a:blip r:embed="rId3" cstate="print"/>
          <a:srcRect/>
          <a:stretch>
            <a:fillRect/>
          </a:stretch>
        </p:blipFill>
        <p:spPr bwMode="auto">
          <a:xfrm>
            <a:off x="6715140" y="1071546"/>
            <a:ext cx="1273153" cy="190973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1000108"/>
            <a:ext cx="8229600" cy="4389120"/>
          </a:xfrm>
        </p:spPr>
        <p:txBody>
          <a:bodyPr/>
          <a:lstStyle/>
          <a:p>
            <a:r>
              <a:rPr lang="en-GB" dirty="0" smtClean="0">
                <a:latin typeface="Arial" pitchFamily="34" charset="0"/>
                <a:cs typeface="Arial" pitchFamily="34" charset="0"/>
              </a:rPr>
              <a:t>Zero Crossing Detector:</a:t>
            </a:r>
          </a:p>
          <a:p>
            <a:pPr>
              <a:buNone/>
            </a:pPr>
            <a:endParaRPr lang="en-GB" dirty="0"/>
          </a:p>
        </p:txBody>
      </p:sp>
      <p:pic>
        <p:nvPicPr>
          <p:cNvPr id="5" name="Picture 4" descr="giphy.gif"/>
          <p:cNvPicPr>
            <a:picLocks noChangeAspect="1"/>
          </p:cNvPicPr>
          <p:nvPr/>
        </p:nvPicPr>
        <p:blipFill>
          <a:blip r:embed="rId2"/>
          <a:stretch>
            <a:fillRect/>
          </a:stretch>
        </p:blipFill>
        <p:spPr>
          <a:xfrm>
            <a:off x="2000232" y="2428868"/>
            <a:ext cx="5286412" cy="337292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000108"/>
            <a:ext cx="8229600" cy="4389120"/>
          </a:xfrm>
        </p:spPr>
        <p:txBody>
          <a:bodyPr/>
          <a:lstStyle/>
          <a:p>
            <a:r>
              <a:rPr lang="en-GB" dirty="0" smtClean="0"/>
              <a:t>Zero Crossing Detector:</a:t>
            </a:r>
          </a:p>
          <a:p>
            <a:pPr>
              <a:buNone/>
            </a:pPr>
            <a:endParaRPr lang="en-GB" dirty="0"/>
          </a:p>
        </p:txBody>
      </p:sp>
      <p:pic>
        <p:nvPicPr>
          <p:cNvPr id="28675" name="Picture 3"/>
          <p:cNvPicPr>
            <a:picLocks noChangeAspect="1" noChangeArrowheads="1"/>
          </p:cNvPicPr>
          <p:nvPr/>
        </p:nvPicPr>
        <p:blipFill>
          <a:blip r:embed="rId2"/>
          <a:srcRect/>
          <a:stretch>
            <a:fillRect/>
          </a:stretch>
        </p:blipFill>
        <p:spPr bwMode="auto">
          <a:xfrm>
            <a:off x="1142976" y="1857364"/>
            <a:ext cx="4457731" cy="1857388"/>
          </a:xfrm>
          <a:prstGeom prst="rect">
            <a:avLst/>
          </a:prstGeom>
          <a:noFill/>
          <a:ln w="9525">
            <a:noFill/>
            <a:miter lim="800000"/>
            <a:headEnd/>
            <a:tailEnd/>
          </a:ln>
          <a:effectLst/>
        </p:spPr>
      </p:pic>
      <p:pic>
        <p:nvPicPr>
          <p:cNvPr id="28676" name="Picture 4"/>
          <p:cNvPicPr>
            <a:picLocks noChangeAspect="1" noChangeArrowheads="1"/>
          </p:cNvPicPr>
          <p:nvPr/>
        </p:nvPicPr>
        <p:blipFill>
          <a:blip r:embed="rId3"/>
          <a:srcRect/>
          <a:stretch>
            <a:fillRect/>
          </a:stretch>
        </p:blipFill>
        <p:spPr bwMode="auto">
          <a:xfrm>
            <a:off x="1071538" y="4214818"/>
            <a:ext cx="4512325" cy="1743398"/>
          </a:xfrm>
          <a:prstGeom prst="rect">
            <a:avLst/>
          </a:prstGeom>
          <a:noFill/>
          <a:ln w="9525">
            <a:noFill/>
            <a:miter lim="800000"/>
            <a:headEnd/>
            <a:tailEnd/>
          </a:ln>
          <a:effectLst/>
        </p:spPr>
      </p:pic>
      <p:pic>
        <p:nvPicPr>
          <p:cNvPr id="28677" name="Picture 5"/>
          <p:cNvPicPr>
            <a:picLocks noChangeAspect="1" noChangeArrowheads="1"/>
          </p:cNvPicPr>
          <p:nvPr/>
        </p:nvPicPr>
        <p:blipFill>
          <a:blip r:embed="rId4"/>
          <a:srcRect/>
          <a:stretch>
            <a:fillRect/>
          </a:stretch>
        </p:blipFill>
        <p:spPr bwMode="auto">
          <a:xfrm>
            <a:off x="5786446" y="1857364"/>
            <a:ext cx="2460143" cy="414340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158" y="1000108"/>
            <a:ext cx="8229600" cy="4389120"/>
          </a:xfrm>
        </p:spPr>
        <p:txBody>
          <a:bodyPr/>
          <a:lstStyle/>
          <a:p>
            <a:r>
              <a:rPr lang="en-GB" dirty="0" smtClean="0"/>
              <a:t>TRIAC circuit:</a:t>
            </a:r>
          </a:p>
          <a:p>
            <a:pPr>
              <a:buNone/>
            </a:pPr>
            <a:endParaRPr lang="en-GB" dirty="0"/>
          </a:p>
        </p:txBody>
      </p:sp>
      <p:pic>
        <p:nvPicPr>
          <p:cNvPr id="29699" name="Picture 3"/>
          <p:cNvPicPr>
            <a:picLocks noChangeAspect="1" noChangeArrowheads="1"/>
          </p:cNvPicPr>
          <p:nvPr/>
        </p:nvPicPr>
        <p:blipFill>
          <a:blip r:embed="rId2"/>
          <a:srcRect/>
          <a:stretch>
            <a:fillRect/>
          </a:stretch>
        </p:blipFill>
        <p:spPr bwMode="auto">
          <a:xfrm>
            <a:off x="857224" y="2643182"/>
            <a:ext cx="7539956" cy="1928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Measurement:</a:t>
            </a:r>
            <a:endParaRPr lang="en-US" dirty="0"/>
          </a:p>
        </p:txBody>
      </p:sp>
      <p:pic>
        <p:nvPicPr>
          <p:cNvPr id="1026" name="Picture 2"/>
          <p:cNvPicPr>
            <a:picLocks noChangeAspect="1" noChangeArrowheads="1"/>
          </p:cNvPicPr>
          <p:nvPr/>
        </p:nvPicPr>
        <p:blipFill>
          <a:blip r:embed="rId2"/>
          <a:srcRect/>
          <a:stretch>
            <a:fillRect/>
          </a:stretch>
        </p:blipFill>
        <p:spPr bwMode="auto">
          <a:xfrm>
            <a:off x="2214546" y="2214554"/>
            <a:ext cx="4619625" cy="3724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Measurement:</a:t>
            </a:r>
            <a:endParaRPr lang="en-US" dirty="0"/>
          </a:p>
        </p:txBody>
      </p:sp>
      <p:pic>
        <p:nvPicPr>
          <p:cNvPr id="2050" name="Picture 2"/>
          <p:cNvPicPr>
            <a:picLocks noChangeAspect="1" noChangeArrowheads="1"/>
          </p:cNvPicPr>
          <p:nvPr/>
        </p:nvPicPr>
        <p:blipFill>
          <a:blip r:embed="rId2"/>
          <a:srcRect/>
          <a:stretch>
            <a:fillRect/>
          </a:stretch>
        </p:blipFill>
        <p:spPr bwMode="auto">
          <a:xfrm>
            <a:off x="4714876" y="2357430"/>
            <a:ext cx="3543300" cy="3609975"/>
          </a:xfrm>
          <a:prstGeom prst="rect">
            <a:avLst/>
          </a:prstGeom>
          <a:noFill/>
          <a:ln w="9525">
            <a:noFill/>
            <a:miter lim="800000"/>
            <a:headEnd/>
            <a:tailEnd/>
          </a:ln>
          <a:effectLst/>
        </p:spPr>
      </p:pic>
      <p:pic>
        <p:nvPicPr>
          <p:cNvPr id="2052" name="Picture 4" descr="Image result for current transformer"/>
          <p:cNvPicPr>
            <a:picLocks noChangeAspect="1" noChangeArrowheads="1"/>
          </p:cNvPicPr>
          <p:nvPr/>
        </p:nvPicPr>
        <p:blipFill>
          <a:blip r:embed="rId3"/>
          <a:srcRect/>
          <a:stretch>
            <a:fillRect/>
          </a:stretch>
        </p:blipFill>
        <p:spPr bwMode="auto">
          <a:xfrm>
            <a:off x="642910" y="2428868"/>
            <a:ext cx="3879353" cy="2786082"/>
          </a:xfrm>
          <a:prstGeom prst="rect">
            <a:avLst/>
          </a:prstGeom>
          <a:noFill/>
        </p:spPr>
      </p:pic>
      <p:sp>
        <p:nvSpPr>
          <p:cNvPr id="6" name="TextBox 5"/>
          <p:cNvSpPr txBox="1"/>
          <p:nvPr/>
        </p:nvSpPr>
        <p:spPr>
          <a:xfrm>
            <a:off x="714348" y="5214950"/>
            <a:ext cx="3498202" cy="461665"/>
          </a:xfrm>
          <a:prstGeom prst="rect">
            <a:avLst/>
          </a:prstGeom>
          <a:noFill/>
        </p:spPr>
        <p:txBody>
          <a:bodyPr wrap="none" rtlCol="0">
            <a:spAutoFit/>
          </a:bodyPr>
          <a:lstStyle/>
          <a:p>
            <a:r>
              <a:rPr lang="en-US" sz="2400" dirty="0" smtClean="0"/>
              <a:t>Fig: Current Transformer</a:t>
            </a:r>
            <a:endParaRPr lang="en-US" sz="2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Module</a:t>
            </a:r>
            <a:endParaRPr lang="en-US" dirty="0"/>
          </a:p>
        </p:txBody>
      </p:sp>
      <p:pic>
        <p:nvPicPr>
          <p:cNvPr id="3074" name="Picture 2" descr="Image result for arduino pro mini esp8266"/>
          <p:cNvPicPr>
            <a:picLocks noChangeAspect="1" noChangeArrowheads="1"/>
          </p:cNvPicPr>
          <p:nvPr/>
        </p:nvPicPr>
        <p:blipFill>
          <a:blip r:embed="rId2"/>
          <a:srcRect/>
          <a:stretch>
            <a:fillRect/>
          </a:stretch>
        </p:blipFill>
        <p:spPr bwMode="auto">
          <a:xfrm>
            <a:off x="1643042" y="1857364"/>
            <a:ext cx="5715000" cy="476250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24648"/>
          </a:xfrm>
        </p:spPr>
        <p:txBody>
          <a:bodyPr>
            <a:normAutofit fontScale="90000"/>
          </a:bodyPr>
          <a:lstStyle/>
          <a:p>
            <a:r>
              <a:rPr lang="en-US" dirty="0" smtClean="0"/>
              <a:t>Software:</a:t>
            </a:r>
            <a:endParaRPr lang="en-US" dirty="0"/>
          </a:p>
        </p:txBody>
      </p:sp>
      <p:pic>
        <p:nvPicPr>
          <p:cNvPr id="32770" name="Picture 2" descr="Related image"/>
          <p:cNvPicPr>
            <a:picLocks noChangeAspect="1" noChangeArrowheads="1"/>
          </p:cNvPicPr>
          <p:nvPr/>
        </p:nvPicPr>
        <p:blipFill>
          <a:blip r:embed="rId3"/>
          <a:srcRect/>
          <a:stretch>
            <a:fillRect/>
          </a:stretch>
        </p:blipFill>
        <p:spPr bwMode="auto">
          <a:xfrm>
            <a:off x="1500166" y="1571612"/>
            <a:ext cx="6357982" cy="3113613"/>
          </a:xfrm>
          <a:prstGeom prst="rect">
            <a:avLst/>
          </a:prstGeom>
          <a:noFill/>
        </p:spPr>
      </p:pic>
      <p:sp>
        <p:nvSpPr>
          <p:cNvPr id="5" name="TextBox 4"/>
          <p:cNvSpPr txBox="1"/>
          <p:nvPr/>
        </p:nvSpPr>
        <p:spPr>
          <a:xfrm>
            <a:off x="714348" y="5000636"/>
            <a:ext cx="7858180" cy="1477328"/>
          </a:xfrm>
          <a:prstGeom prst="rect">
            <a:avLst/>
          </a:prstGeom>
          <a:noFill/>
        </p:spPr>
        <p:txBody>
          <a:bodyPr wrap="square" rtlCol="0">
            <a:spAutoFit/>
          </a:bodyPr>
          <a:lstStyle/>
          <a:p>
            <a:r>
              <a:rPr lang="en-US" dirty="0" err="1" smtClean="0"/>
              <a:t>Django</a:t>
            </a:r>
            <a:r>
              <a:rPr lang="en-US" dirty="0" smtClean="0"/>
              <a:t> is a high-level Python Web framework that encourages rapid development and clean, pragmatic design. Built by experienced developers, it takes care of much of the hassle of Web development, so you can focus on writing your app without needing to reinvent the wheel. It’s free and open source.</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704088"/>
            <a:ext cx="3257544" cy="724648"/>
          </a:xfrm>
        </p:spPr>
        <p:txBody>
          <a:bodyPr>
            <a:normAutofit fontScale="90000"/>
          </a:bodyPr>
          <a:lstStyle/>
          <a:p>
            <a:r>
              <a:rPr lang="en-US" dirty="0" err="1" smtClean="0"/>
              <a:t>Django</a:t>
            </a:r>
            <a:endParaRPr lang="en-US" dirty="0"/>
          </a:p>
        </p:txBody>
      </p:sp>
      <p:pic>
        <p:nvPicPr>
          <p:cNvPr id="34818" name="Picture 2" descr="Image result for django channels architecture"/>
          <p:cNvPicPr>
            <a:picLocks noChangeAspect="1" noChangeArrowheads="1"/>
          </p:cNvPicPr>
          <p:nvPr/>
        </p:nvPicPr>
        <p:blipFill>
          <a:blip r:embed="rId3"/>
          <a:srcRect/>
          <a:stretch>
            <a:fillRect/>
          </a:stretch>
        </p:blipFill>
        <p:spPr bwMode="auto">
          <a:xfrm>
            <a:off x="3786182" y="1064402"/>
            <a:ext cx="5072098" cy="5579309"/>
          </a:xfrm>
          <a:prstGeom prst="rect">
            <a:avLst/>
          </a:prstGeom>
          <a:noFill/>
        </p:spPr>
      </p:pic>
      <p:sp>
        <p:nvSpPr>
          <p:cNvPr id="8" name="TextBox 7"/>
          <p:cNvSpPr txBox="1"/>
          <p:nvPr/>
        </p:nvSpPr>
        <p:spPr>
          <a:xfrm>
            <a:off x="428596" y="1595021"/>
            <a:ext cx="3143272" cy="5262979"/>
          </a:xfrm>
          <a:prstGeom prst="rect">
            <a:avLst/>
          </a:prstGeom>
          <a:noFill/>
        </p:spPr>
        <p:txBody>
          <a:bodyPr wrap="square" rtlCol="0">
            <a:spAutoFit/>
          </a:bodyPr>
          <a:lstStyle/>
          <a:p>
            <a:pPr>
              <a:buFont typeface="Arial" pitchFamily="34" charset="0"/>
              <a:buChar char="•"/>
            </a:pPr>
            <a:r>
              <a:rPr lang="en-US" sz="2100" dirty="0" smtClean="0">
                <a:latin typeface="Arial" pitchFamily="34" charset="0"/>
                <a:cs typeface="Arial" pitchFamily="34" charset="0"/>
              </a:rPr>
              <a:t>Http messages are transferred and received normally through the channel layer.</a:t>
            </a:r>
          </a:p>
          <a:p>
            <a:pPr>
              <a:buFont typeface="Arial" pitchFamily="34" charset="0"/>
              <a:buChar char="•"/>
            </a:pPr>
            <a:endParaRPr lang="en-US" sz="2100" dirty="0" smtClean="0">
              <a:latin typeface="Arial" pitchFamily="34" charset="0"/>
              <a:cs typeface="Arial" pitchFamily="34" charset="0"/>
            </a:endParaRPr>
          </a:p>
          <a:p>
            <a:pPr>
              <a:buFont typeface="Arial" pitchFamily="34" charset="0"/>
              <a:buChar char="•"/>
            </a:pPr>
            <a:r>
              <a:rPr lang="en-US" sz="2100" dirty="0" err="1" smtClean="0">
                <a:latin typeface="Arial" pitchFamily="34" charset="0"/>
                <a:cs typeface="Arial" pitchFamily="34" charset="0"/>
              </a:rPr>
              <a:t>Websocket</a:t>
            </a:r>
            <a:r>
              <a:rPr lang="en-US" sz="2100" dirty="0" smtClean="0">
                <a:latin typeface="Arial" pitchFamily="34" charset="0"/>
                <a:cs typeface="Arial" pitchFamily="34" charset="0"/>
              </a:rPr>
              <a:t> messages </a:t>
            </a:r>
            <a:r>
              <a:rPr lang="en-US" sz="2100" dirty="0" err="1" smtClean="0">
                <a:latin typeface="Arial" pitchFamily="34" charset="0"/>
                <a:cs typeface="Arial" pitchFamily="34" charset="0"/>
              </a:rPr>
              <a:t>tranfered</a:t>
            </a:r>
            <a:r>
              <a:rPr lang="en-US" sz="2100" dirty="0" smtClean="0">
                <a:latin typeface="Arial" pitchFamily="34" charset="0"/>
                <a:cs typeface="Arial" pitchFamily="34" charset="0"/>
              </a:rPr>
              <a:t> via the producers and sent to designated consumers.</a:t>
            </a:r>
          </a:p>
          <a:p>
            <a:pPr>
              <a:buFont typeface="Arial" pitchFamily="34" charset="0"/>
              <a:buChar char="•"/>
            </a:pPr>
            <a:endParaRPr lang="en-US" sz="2100" dirty="0" smtClean="0">
              <a:latin typeface="Arial" pitchFamily="34" charset="0"/>
              <a:cs typeface="Arial" pitchFamily="34" charset="0"/>
            </a:endParaRPr>
          </a:p>
          <a:p>
            <a:pPr>
              <a:buFont typeface="Arial" pitchFamily="34" charset="0"/>
              <a:buChar char="•"/>
            </a:pPr>
            <a:r>
              <a:rPr lang="en-US" sz="2100" dirty="0" smtClean="0">
                <a:latin typeface="Arial" pitchFamily="34" charset="0"/>
                <a:cs typeface="Arial" pitchFamily="34" charset="0"/>
              </a:rPr>
              <a:t>Due to </a:t>
            </a:r>
            <a:r>
              <a:rPr lang="en-US" sz="2100" dirty="0" err="1" smtClean="0">
                <a:latin typeface="Arial" pitchFamily="34" charset="0"/>
                <a:cs typeface="Arial" pitchFamily="34" charset="0"/>
              </a:rPr>
              <a:t>websockets</a:t>
            </a:r>
            <a:r>
              <a:rPr lang="en-US" sz="2100" dirty="0" smtClean="0">
                <a:latin typeface="Arial" pitchFamily="34" charset="0"/>
                <a:cs typeface="Arial" pitchFamily="34" charset="0"/>
              </a:rPr>
              <a:t>, message can be sent and received in real time since the port is always open.</a:t>
            </a:r>
          </a:p>
          <a:p>
            <a:endParaRPr lang="en-US" sz="21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4282" y="1857364"/>
            <a:ext cx="8715436" cy="4779668"/>
          </a:xfrm>
        </p:spPr>
        <p:txBody>
          <a:bodyPr>
            <a:normAutofit/>
          </a:bodyPr>
          <a:lstStyle/>
          <a:p>
            <a:pPr algn="just"/>
            <a:r>
              <a:rPr lang="en-GB" b="1" dirty="0" err="1" smtClean="0">
                <a:latin typeface="Sylfaen" pitchFamily="18" charset="0"/>
              </a:rPr>
              <a:t>IoT</a:t>
            </a:r>
            <a:r>
              <a:rPr lang="en-GB" b="1" dirty="0" smtClean="0">
                <a:latin typeface="Sylfaen" pitchFamily="18" charset="0"/>
              </a:rPr>
              <a:t> based home automation </a:t>
            </a:r>
            <a:r>
              <a:rPr lang="en-GB" dirty="0" smtClean="0">
                <a:latin typeface="Sylfaen" pitchFamily="18" charset="0"/>
              </a:rPr>
              <a:t>refers to the application of computer and information technology for control of home appliances easily from remote places. </a:t>
            </a:r>
          </a:p>
          <a:p>
            <a:pPr algn="just">
              <a:buNone/>
            </a:pPr>
            <a:endParaRPr lang="en-GB" dirty="0" smtClean="0">
              <a:latin typeface="Sylfaen" pitchFamily="18" charset="0"/>
            </a:endParaRPr>
          </a:p>
          <a:p>
            <a:pPr algn="just"/>
            <a:r>
              <a:rPr lang="en-GB" dirty="0" smtClean="0">
                <a:latin typeface="Sylfaen" pitchFamily="18" charset="0"/>
              </a:rPr>
              <a:t>This system allows us to program devices on the network and to remotely connect and monitor various home appliances through the internet.</a:t>
            </a:r>
          </a:p>
          <a:p>
            <a:pPr algn="just">
              <a:buNone/>
            </a:pPr>
            <a:endParaRPr lang="en-GB" dirty="0" smtClean="0">
              <a:latin typeface="Sylfaen" pitchFamily="18" charset="0"/>
            </a:endParaRPr>
          </a:p>
          <a:p>
            <a:pPr algn="just"/>
            <a:r>
              <a:rPr lang="en-GB" dirty="0" smtClean="0">
                <a:latin typeface="Sylfaen" pitchFamily="18" charset="0"/>
              </a:rPr>
              <a:t>Home Automation can make our life a lot easier and safer and can provide increased quality of life for the elderly or disabled persons who need caregivers.</a:t>
            </a:r>
          </a:p>
          <a:p>
            <a:endParaRPr lang="en-GB" dirty="0"/>
          </a:p>
        </p:txBody>
      </p:sp>
      <p:sp>
        <p:nvSpPr>
          <p:cNvPr id="4" name="Title 1"/>
          <p:cNvSpPr txBox="1">
            <a:spLocks/>
          </p:cNvSpPr>
          <p:nvPr/>
        </p:nvSpPr>
        <p:spPr>
          <a:xfrm>
            <a:off x="1428728" y="285728"/>
            <a:ext cx="5997352" cy="1143000"/>
          </a:xfrm>
          <a:prstGeom prst="rect">
            <a:avLst/>
          </a:prstGeom>
        </p:spPr>
        <p:txBody>
          <a:bodyPr vert="horz" lIns="0" rIns="0" bIns="0" anchor="b">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GB" sz="4800" b="1" i="0" u="none" strike="noStrike" kern="1200" cap="none" spc="0" normalizeH="0" baseline="0" noProof="0" dirty="0" smtClean="0">
                <a:ln>
                  <a:noFill/>
                </a:ln>
                <a:solidFill>
                  <a:schemeClr val="bg2">
                    <a:lumMod val="25000"/>
                  </a:schemeClr>
                </a:solidFill>
                <a:effectLst/>
                <a:uLnTx/>
                <a:uFillTx/>
                <a:latin typeface="Arial" pitchFamily="34" charset="0"/>
                <a:ea typeface="Verdana" pitchFamily="34" charset="0"/>
                <a:cs typeface="Arial" pitchFamily="34" charset="0"/>
              </a:rPr>
              <a:t>Introduction</a:t>
            </a:r>
            <a:r>
              <a:rPr kumimoji="0" lang="en-GB" sz="4800" b="1" i="0" u="none" strike="noStrike" kern="1200" cap="none" spc="0" normalizeH="0" baseline="0" noProof="0" dirty="0" smtClean="0">
                <a:ln>
                  <a:noFill/>
                </a:ln>
                <a:solidFill>
                  <a:schemeClr val="tx2"/>
                </a:solidFill>
                <a:effectLst/>
                <a:uLnTx/>
                <a:uFillTx/>
                <a:latin typeface="Arial" pitchFamily="34" charset="0"/>
                <a:ea typeface="Verdana" pitchFamily="34" charset="0"/>
                <a:cs typeface="Arial" pitchFamily="34" charset="0"/>
              </a:rPr>
              <a:t> </a:t>
            </a:r>
            <a:endParaRPr kumimoji="0" lang="en-GB" sz="4800" b="1" i="0" u="none" strike="noStrike" kern="1200" cap="none" spc="0" normalizeH="0" baseline="0" noProof="0" dirty="0">
              <a:ln>
                <a:noFill/>
              </a:ln>
              <a:solidFill>
                <a:schemeClr val="tx2"/>
              </a:solidFill>
              <a:effectLst/>
              <a:uLnTx/>
              <a:uFillTx/>
              <a:latin typeface="Arial" pitchFamily="34" charset="0"/>
              <a:ea typeface="Verdana"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srcRect/>
          <a:stretch>
            <a:fillRect/>
          </a:stretch>
        </p:blipFill>
        <p:spPr bwMode="auto">
          <a:xfrm>
            <a:off x="285720" y="1714488"/>
            <a:ext cx="8529409" cy="4078300"/>
          </a:xfrm>
          <a:prstGeom prst="rect">
            <a:avLst/>
          </a:prstGeom>
          <a:noFill/>
          <a:ln w="9525">
            <a:noFill/>
            <a:miter lim="800000"/>
            <a:headEnd/>
            <a:tailEnd/>
          </a:ln>
          <a:effectLst/>
        </p:spPr>
      </p:pic>
      <p:sp>
        <p:nvSpPr>
          <p:cNvPr id="5" name="TextBox 4"/>
          <p:cNvSpPr txBox="1"/>
          <p:nvPr/>
        </p:nvSpPr>
        <p:spPr>
          <a:xfrm>
            <a:off x="571472" y="928670"/>
            <a:ext cx="4301177" cy="523220"/>
          </a:xfrm>
          <a:prstGeom prst="rect">
            <a:avLst/>
          </a:prstGeom>
          <a:noFill/>
        </p:spPr>
        <p:txBody>
          <a:bodyPr wrap="none" rtlCol="0">
            <a:spAutoFit/>
          </a:bodyPr>
          <a:lstStyle/>
          <a:p>
            <a:r>
              <a:rPr lang="en-US" sz="2800" b="1" dirty="0" smtClean="0">
                <a:latin typeface="Arial" pitchFamily="34" charset="0"/>
                <a:cs typeface="Arial" pitchFamily="34" charset="0"/>
              </a:rPr>
              <a:t>The switching Interface:</a:t>
            </a:r>
            <a:endParaRPr lang="en-US" sz="28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285720" y="1428736"/>
            <a:ext cx="8478288" cy="4803790"/>
          </a:xfrm>
          <a:prstGeom prst="rect">
            <a:avLst/>
          </a:prstGeom>
          <a:noFill/>
          <a:ln w="9525">
            <a:noFill/>
            <a:miter lim="800000"/>
            <a:headEnd/>
            <a:tailEnd/>
          </a:ln>
          <a:effectLst/>
        </p:spPr>
      </p:pic>
      <p:sp>
        <p:nvSpPr>
          <p:cNvPr id="5" name="TextBox 4"/>
          <p:cNvSpPr txBox="1"/>
          <p:nvPr/>
        </p:nvSpPr>
        <p:spPr>
          <a:xfrm>
            <a:off x="642910" y="785794"/>
            <a:ext cx="5676554" cy="523220"/>
          </a:xfrm>
          <a:prstGeom prst="rect">
            <a:avLst/>
          </a:prstGeom>
          <a:noFill/>
        </p:spPr>
        <p:txBody>
          <a:bodyPr wrap="none" rtlCol="0">
            <a:spAutoFit/>
          </a:bodyPr>
          <a:lstStyle/>
          <a:p>
            <a:r>
              <a:rPr lang="en-US" sz="2800" b="1" dirty="0" smtClean="0">
                <a:latin typeface="Arial" pitchFamily="34" charset="0"/>
                <a:cs typeface="Arial" pitchFamily="34" charset="0"/>
              </a:rPr>
              <a:t>The power monitoring Interface:</a:t>
            </a:r>
            <a:endParaRPr lang="en-US" sz="28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srcRect/>
          <a:stretch>
            <a:fillRect/>
          </a:stretch>
        </p:blipFill>
        <p:spPr bwMode="auto">
          <a:xfrm>
            <a:off x="500034" y="1656668"/>
            <a:ext cx="8215370" cy="4891853"/>
          </a:xfrm>
          <a:prstGeom prst="rect">
            <a:avLst/>
          </a:prstGeom>
          <a:noFill/>
          <a:ln w="9525">
            <a:noFill/>
            <a:miter lim="800000"/>
            <a:headEnd/>
            <a:tailEnd/>
          </a:ln>
          <a:effectLst/>
        </p:spPr>
      </p:pic>
      <p:sp>
        <p:nvSpPr>
          <p:cNvPr id="5" name="TextBox 4"/>
          <p:cNvSpPr txBox="1"/>
          <p:nvPr/>
        </p:nvSpPr>
        <p:spPr>
          <a:xfrm>
            <a:off x="571472" y="928670"/>
            <a:ext cx="3228256" cy="523220"/>
          </a:xfrm>
          <a:prstGeom prst="rect">
            <a:avLst/>
          </a:prstGeom>
          <a:noFill/>
        </p:spPr>
        <p:txBody>
          <a:bodyPr wrap="none" rtlCol="0">
            <a:spAutoFit/>
          </a:bodyPr>
          <a:lstStyle/>
          <a:p>
            <a:r>
              <a:rPr lang="en-US" sz="2800" b="1" dirty="0" smtClean="0">
                <a:latin typeface="Arial" pitchFamily="34" charset="0"/>
                <a:cs typeface="Arial" pitchFamily="34" charset="0"/>
              </a:rPr>
              <a:t>The API Interface:</a:t>
            </a:r>
            <a:endParaRPr lang="en-US" sz="2800" b="1"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428736"/>
            <a:ext cx="8229600" cy="493388"/>
          </a:xfrm>
        </p:spPr>
        <p:txBody>
          <a:bodyPr/>
          <a:lstStyle/>
          <a:p>
            <a:r>
              <a:rPr lang="en-GB" dirty="0" smtClean="0"/>
              <a:t>Raw Zero Crossing Detector Output from </a:t>
            </a:r>
            <a:r>
              <a:rPr lang="en-GB" dirty="0" err="1" smtClean="0"/>
              <a:t>Arduino</a:t>
            </a:r>
            <a:r>
              <a:rPr lang="en-GB" dirty="0" smtClean="0"/>
              <a:t>:</a:t>
            </a:r>
            <a:endParaRPr lang="en-GB" dirty="0"/>
          </a:p>
        </p:txBody>
      </p:sp>
      <p:sp>
        <p:nvSpPr>
          <p:cNvPr id="4" name="Title 1"/>
          <p:cNvSpPr>
            <a:spLocks noGrp="1"/>
          </p:cNvSpPr>
          <p:nvPr>
            <p:ph type="title"/>
          </p:nvPr>
        </p:nvSpPr>
        <p:spPr>
          <a:xfrm>
            <a:off x="1428728" y="214290"/>
            <a:ext cx="5997352" cy="1143000"/>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Results</a:t>
            </a:r>
            <a:r>
              <a:rPr lang="en-GB" sz="4800" b="1" dirty="0" smtClean="0">
                <a:latin typeface="Arial" pitchFamily="34" charset="0"/>
                <a:ea typeface="Verdana" pitchFamily="34" charset="0"/>
                <a:cs typeface="Arial" pitchFamily="34" charset="0"/>
              </a:rPr>
              <a:t> </a:t>
            </a:r>
            <a:endParaRPr lang="en-GB" sz="4800" b="1" dirty="0">
              <a:latin typeface="Arial" pitchFamily="34" charset="0"/>
              <a:ea typeface="Verdana" pitchFamily="34" charset="0"/>
              <a:cs typeface="Arial" pitchFamily="34" charset="0"/>
            </a:endParaRPr>
          </a:p>
        </p:txBody>
      </p:sp>
      <p:graphicFrame>
        <p:nvGraphicFramePr>
          <p:cNvPr id="9" name="Chart 8"/>
          <p:cNvGraphicFramePr/>
          <p:nvPr/>
        </p:nvGraphicFramePr>
        <p:xfrm>
          <a:off x="785786" y="2428868"/>
          <a:ext cx="7491834" cy="391033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1428736"/>
            <a:ext cx="8229600" cy="493388"/>
          </a:xfrm>
        </p:spPr>
        <p:txBody>
          <a:bodyPr/>
          <a:lstStyle/>
          <a:p>
            <a:r>
              <a:rPr lang="en-GB" dirty="0" smtClean="0"/>
              <a:t>Current Sensor Comparison with traditional Ammeter</a:t>
            </a:r>
            <a:endParaRPr lang="en-GB" dirty="0"/>
          </a:p>
        </p:txBody>
      </p:sp>
      <p:sp>
        <p:nvSpPr>
          <p:cNvPr id="4" name="Title 1"/>
          <p:cNvSpPr>
            <a:spLocks noGrp="1"/>
          </p:cNvSpPr>
          <p:nvPr>
            <p:ph type="title"/>
          </p:nvPr>
        </p:nvSpPr>
        <p:spPr>
          <a:xfrm>
            <a:off x="1428728" y="214290"/>
            <a:ext cx="5997352" cy="1143000"/>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Results</a:t>
            </a:r>
            <a:r>
              <a:rPr lang="en-GB" sz="4800" b="1" dirty="0" smtClean="0">
                <a:latin typeface="Arial" pitchFamily="34" charset="0"/>
                <a:ea typeface="Verdana" pitchFamily="34" charset="0"/>
                <a:cs typeface="Arial" pitchFamily="34" charset="0"/>
              </a:rPr>
              <a:t> </a:t>
            </a:r>
            <a:endParaRPr lang="en-GB" sz="4800" b="1" dirty="0">
              <a:latin typeface="Arial" pitchFamily="34" charset="0"/>
              <a:ea typeface="Verdana" pitchFamily="34" charset="0"/>
              <a:cs typeface="Arial" pitchFamily="34" charset="0"/>
            </a:endParaRPr>
          </a:p>
        </p:txBody>
      </p:sp>
      <p:pic>
        <p:nvPicPr>
          <p:cNvPr id="9217" name="Picture 1"/>
          <p:cNvPicPr>
            <a:picLocks noChangeAspect="1" noChangeArrowheads="1"/>
          </p:cNvPicPr>
          <p:nvPr/>
        </p:nvPicPr>
        <p:blipFill>
          <a:blip r:embed="rId2"/>
          <a:srcRect/>
          <a:stretch>
            <a:fillRect/>
          </a:stretch>
        </p:blipFill>
        <p:spPr bwMode="auto">
          <a:xfrm>
            <a:off x="1357290" y="2285992"/>
            <a:ext cx="6572296" cy="4014564"/>
          </a:xfrm>
          <a:prstGeom prst="rect">
            <a:avLst/>
          </a:prstGeom>
          <a:noFill/>
          <a:ln w="9525">
            <a:noFill/>
            <a:miter lim="800000"/>
            <a:headEnd/>
            <a:tailEnd/>
          </a:ln>
          <a:effectLst/>
        </p:spPr>
      </p:pic>
      <p:sp>
        <p:nvSpPr>
          <p:cNvPr id="5" name="TextBox 4"/>
          <p:cNvSpPr txBox="1"/>
          <p:nvPr/>
        </p:nvSpPr>
        <p:spPr>
          <a:xfrm>
            <a:off x="1571604" y="1928802"/>
            <a:ext cx="340158" cy="369332"/>
          </a:xfrm>
          <a:prstGeom prst="rect">
            <a:avLst/>
          </a:prstGeom>
          <a:noFill/>
        </p:spPr>
        <p:txBody>
          <a:bodyPr wrap="none" rtlCol="0">
            <a:spAutoFit/>
          </a:bodyPr>
          <a:lstStyle/>
          <a:p>
            <a:r>
              <a:rPr lang="en-US" dirty="0" smtClean="0"/>
              <a:t>A</a:t>
            </a:r>
            <a:endParaRPr lang="en-US" dirty="0"/>
          </a:p>
        </p:txBody>
      </p:sp>
      <p:sp>
        <p:nvSpPr>
          <p:cNvPr id="6" name="TextBox 5"/>
          <p:cNvSpPr txBox="1"/>
          <p:nvPr/>
        </p:nvSpPr>
        <p:spPr>
          <a:xfrm>
            <a:off x="7572396" y="6143644"/>
            <a:ext cx="1335879" cy="369332"/>
          </a:xfrm>
          <a:prstGeom prst="rect">
            <a:avLst/>
          </a:prstGeom>
          <a:noFill/>
        </p:spPr>
        <p:txBody>
          <a:bodyPr wrap="none" rtlCol="0">
            <a:spAutoFit/>
          </a:bodyPr>
          <a:lstStyle/>
          <a:p>
            <a:r>
              <a:rPr lang="en-US" dirty="0" smtClean="0"/>
              <a:t>Phase delay</a:t>
            </a:r>
            <a:endParaRPr lang="en-US" dirty="0"/>
          </a:p>
        </p:txBody>
      </p:sp>
      <p:sp>
        <p:nvSpPr>
          <p:cNvPr id="7" name="TextBox 6"/>
          <p:cNvSpPr txBox="1"/>
          <p:nvPr/>
        </p:nvSpPr>
        <p:spPr>
          <a:xfrm>
            <a:off x="2643174" y="3071810"/>
            <a:ext cx="1512595" cy="646331"/>
          </a:xfrm>
          <a:prstGeom prst="rect">
            <a:avLst/>
          </a:prstGeom>
          <a:noFill/>
        </p:spPr>
        <p:txBody>
          <a:bodyPr wrap="none" rtlCol="0">
            <a:spAutoFit/>
          </a:bodyPr>
          <a:lstStyle/>
          <a:p>
            <a:pPr algn="ctr"/>
            <a:r>
              <a:rPr lang="en-US" dirty="0" smtClean="0">
                <a:solidFill>
                  <a:srgbClr val="FF6600"/>
                </a:solidFill>
              </a:rPr>
              <a:t>True RMS</a:t>
            </a:r>
          </a:p>
          <a:p>
            <a:pPr algn="ctr"/>
            <a:r>
              <a:rPr lang="en-US" dirty="0" smtClean="0">
                <a:solidFill>
                  <a:srgbClr val="FF6600"/>
                </a:solidFill>
              </a:rPr>
              <a:t>(Our System)</a:t>
            </a:r>
            <a:endParaRPr lang="en-US" dirty="0">
              <a:solidFill>
                <a:srgbClr val="FF6600"/>
              </a:solidFill>
            </a:endParaRPr>
          </a:p>
        </p:txBody>
      </p:sp>
      <p:sp>
        <p:nvSpPr>
          <p:cNvPr id="8" name="TextBox 7"/>
          <p:cNvSpPr txBox="1"/>
          <p:nvPr/>
        </p:nvSpPr>
        <p:spPr>
          <a:xfrm>
            <a:off x="3643306" y="4429132"/>
            <a:ext cx="1792478" cy="646331"/>
          </a:xfrm>
          <a:prstGeom prst="rect">
            <a:avLst/>
          </a:prstGeom>
          <a:noFill/>
        </p:spPr>
        <p:txBody>
          <a:bodyPr wrap="none" rtlCol="0">
            <a:spAutoFit/>
          </a:bodyPr>
          <a:lstStyle/>
          <a:p>
            <a:pPr algn="ctr"/>
            <a:r>
              <a:rPr lang="en-US" dirty="0" smtClean="0"/>
              <a:t>Average Current</a:t>
            </a:r>
          </a:p>
          <a:p>
            <a:pPr algn="ctr"/>
            <a:r>
              <a:rPr lang="en-US" dirty="0" smtClean="0"/>
              <a:t>(Ammeter)</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00166" y="142852"/>
            <a:ext cx="5997352" cy="953204"/>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Cost Analysis</a:t>
            </a:r>
            <a:endParaRPr lang="en-GB" sz="4800" b="1" dirty="0">
              <a:latin typeface="Arial" pitchFamily="34" charset="0"/>
              <a:ea typeface="Verdana" pitchFamily="34" charset="0"/>
              <a:cs typeface="Arial" pitchFamily="34" charset="0"/>
            </a:endParaRPr>
          </a:p>
        </p:txBody>
      </p:sp>
      <p:graphicFrame>
        <p:nvGraphicFramePr>
          <p:cNvPr id="6" name="Table 5"/>
          <p:cNvGraphicFramePr>
            <a:graphicFrameLocks noGrp="1"/>
          </p:cNvGraphicFramePr>
          <p:nvPr/>
        </p:nvGraphicFramePr>
        <p:xfrm>
          <a:off x="571472" y="1357298"/>
          <a:ext cx="5929353" cy="4998720"/>
        </p:xfrm>
        <a:graphic>
          <a:graphicData uri="http://schemas.openxmlformats.org/drawingml/2006/table">
            <a:tbl>
              <a:tblPr/>
              <a:tblGrid>
                <a:gridCol w="3278017"/>
                <a:gridCol w="1156947"/>
                <a:gridCol w="1494389"/>
              </a:tblGrid>
              <a:tr h="290217">
                <a:tc>
                  <a:txBody>
                    <a:bodyPr/>
                    <a:lstStyle/>
                    <a:p>
                      <a:pPr algn="l" fontAlgn="b"/>
                      <a:r>
                        <a:rPr lang="en-US" sz="2000" b="0" i="0" u="none" strike="noStrike" dirty="0">
                          <a:solidFill>
                            <a:srgbClr val="000000"/>
                          </a:solidFill>
                          <a:latin typeface="Calibri"/>
                        </a:rPr>
                        <a:t>Materials</a:t>
                      </a:r>
                    </a:p>
                  </a:txBody>
                  <a:tcPr marL="7620" marR="7620" marT="7620" marB="0" anchor="b">
                    <a:lnL>
                      <a:noFill/>
                    </a:lnL>
                    <a:lnR>
                      <a:noFill/>
                    </a:lnR>
                    <a:lnT>
                      <a:noFill/>
                    </a:lnT>
                    <a:lnB>
                      <a:noFill/>
                    </a:lnB>
                    <a:solidFill>
                      <a:srgbClr val="D8D8D8"/>
                    </a:solidFill>
                  </a:tcPr>
                </a:tc>
                <a:tc>
                  <a:txBody>
                    <a:bodyPr/>
                    <a:lstStyle/>
                    <a:p>
                      <a:pPr algn="l" fontAlgn="b"/>
                      <a:r>
                        <a:rPr lang="en-US" sz="2000" b="0" i="0" u="none" strike="noStrike">
                          <a:solidFill>
                            <a:srgbClr val="000000"/>
                          </a:solidFill>
                          <a:latin typeface="Calibri"/>
                        </a:rPr>
                        <a:t>Quantity</a:t>
                      </a:r>
                    </a:p>
                  </a:txBody>
                  <a:tcPr marL="7620" marR="7620" marT="7620" marB="0" anchor="b">
                    <a:lnL>
                      <a:noFill/>
                    </a:lnL>
                    <a:lnR>
                      <a:noFill/>
                    </a:lnR>
                    <a:lnT>
                      <a:noFill/>
                    </a:lnT>
                    <a:lnB>
                      <a:noFill/>
                    </a:lnB>
                    <a:solidFill>
                      <a:srgbClr val="D8D8D8"/>
                    </a:solidFill>
                  </a:tcPr>
                </a:tc>
                <a:tc>
                  <a:txBody>
                    <a:bodyPr/>
                    <a:lstStyle/>
                    <a:p>
                      <a:pPr algn="l" fontAlgn="b"/>
                      <a:r>
                        <a:rPr lang="en-US" sz="2000" b="0" i="0" u="none" strike="noStrike" dirty="0">
                          <a:solidFill>
                            <a:srgbClr val="000000"/>
                          </a:solidFill>
                          <a:latin typeface="Calibri"/>
                        </a:rPr>
                        <a:t>Price(Taka)</a:t>
                      </a:r>
                    </a:p>
                  </a:txBody>
                  <a:tcPr marL="7620" marR="7620" marT="7620" marB="0" anchor="b">
                    <a:lnL>
                      <a:noFill/>
                    </a:lnL>
                    <a:lnR>
                      <a:noFill/>
                    </a:lnR>
                    <a:lnT>
                      <a:noFill/>
                    </a:lnT>
                    <a:lnB>
                      <a:noFill/>
                    </a:lnB>
                    <a:solidFill>
                      <a:srgbClr val="D8D8D8"/>
                    </a:solidFill>
                  </a:tcPr>
                </a:tc>
              </a:tr>
              <a:tr h="290217">
                <a:tc>
                  <a:txBody>
                    <a:bodyPr/>
                    <a:lstStyle/>
                    <a:p>
                      <a:pPr algn="l" fontAlgn="b"/>
                      <a:r>
                        <a:rPr lang="en-US" sz="2000" b="0" i="0" u="none" strike="noStrike">
                          <a:solidFill>
                            <a:srgbClr val="000000"/>
                          </a:solidFill>
                          <a:latin typeface="Calibri"/>
                        </a:rPr>
                        <a:t>Arduino Pro Mini</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180</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ESP8266 (01)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220</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Current Transformer</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125</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5.1V Zener Diodes</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2</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6</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dirty="0">
                          <a:solidFill>
                            <a:srgbClr val="000000"/>
                          </a:solidFill>
                          <a:latin typeface="Calibri"/>
                        </a:rPr>
                        <a:t>BTA-04 600B</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3</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150</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MOC3021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3</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45</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Full Bridge Rectifier</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16</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EL817 Optocoupler</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4</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LM311 Comparator</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15</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NPN transistor 2N2222A</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dirty="0">
                          <a:solidFill>
                            <a:srgbClr val="000000"/>
                          </a:solidFill>
                          <a:latin typeface="Calibri"/>
                        </a:rPr>
                        <a:t>Diodes, Resistors, Capacitors</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33</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50</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Terminal Blocks</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7</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28</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PCB</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3</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250</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Headers</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a:t>
                      </a:r>
                    </a:p>
                  </a:txBody>
                  <a:tcPr marL="7620" marR="7620" marT="7620" marB="0" anchor="b">
                    <a:lnL>
                      <a:noFill/>
                    </a:lnL>
                    <a:lnR>
                      <a:noFill/>
                    </a:lnR>
                    <a:lnT>
                      <a:noFill/>
                    </a:lnT>
                    <a:lnB>
                      <a:noFill/>
                    </a:lnB>
                    <a:solidFill>
                      <a:srgbClr val="F2F2F2"/>
                    </a:solidFill>
                  </a:tcPr>
                </a:tc>
                <a:tc>
                  <a:txBody>
                    <a:bodyPr/>
                    <a:lstStyle/>
                    <a:p>
                      <a:pPr algn="r" fontAlgn="b"/>
                      <a:r>
                        <a:rPr lang="en-US" sz="2000" b="0" i="0" u="none" strike="noStrike">
                          <a:solidFill>
                            <a:srgbClr val="000000"/>
                          </a:solidFill>
                          <a:latin typeface="Calibri"/>
                        </a:rPr>
                        <a:t>10</a:t>
                      </a:r>
                    </a:p>
                  </a:txBody>
                  <a:tcPr marL="7620" marR="7620" marT="7620" marB="0" anchor="b">
                    <a:lnL>
                      <a:noFill/>
                    </a:lnL>
                    <a:lnR>
                      <a:noFill/>
                    </a:lnR>
                    <a:lnT>
                      <a:noFill/>
                    </a:lnT>
                    <a:lnB>
                      <a:noFill/>
                    </a:lnB>
                    <a:solidFill>
                      <a:srgbClr val="F2F2F2"/>
                    </a:solidFill>
                  </a:tcPr>
                </a:tc>
              </a:tr>
              <a:tr h="290217">
                <a:tc>
                  <a:txBody>
                    <a:bodyPr/>
                    <a:lstStyle/>
                    <a:p>
                      <a:pPr algn="l" fontAlgn="b"/>
                      <a:r>
                        <a:rPr lang="en-US" sz="2000" b="0" i="0" u="none" strike="noStrike">
                          <a:solidFill>
                            <a:srgbClr val="000000"/>
                          </a:solidFill>
                          <a:latin typeface="Calibri"/>
                        </a:rPr>
                        <a:t>Total</a:t>
                      </a:r>
                    </a:p>
                  </a:txBody>
                  <a:tcPr marL="7620" marR="7620" marT="7620" marB="0" anchor="b">
                    <a:lnL>
                      <a:noFill/>
                    </a:lnL>
                    <a:lnR>
                      <a:noFill/>
                    </a:lnR>
                    <a:lnT>
                      <a:noFill/>
                    </a:lnT>
                    <a:lnB>
                      <a:noFill/>
                    </a:lnB>
                    <a:solidFill>
                      <a:srgbClr val="D8D8D8"/>
                    </a:solidFill>
                  </a:tcPr>
                </a:tc>
                <a:tc>
                  <a:txBody>
                    <a:bodyPr/>
                    <a:lstStyle/>
                    <a:p>
                      <a:pPr algn="l" fontAlgn="b"/>
                      <a:r>
                        <a:rPr lang="en-US" sz="2000" b="0" i="0" u="none" strike="noStrike">
                          <a:solidFill>
                            <a:srgbClr val="000000"/>
                          </a:solidFill>
                          <a:latin typeface="Calibri"/>
                        </a:rPr>
                        <a:t> </a:t>
                      </a:r>
                    </a:p>
                  </a:txBody>
                  <a:tcPr marL="7620" marR="7620" marT="7620" marB="0" anchor="b">
                    <a:lnL>
                      <a:noFill/>
                    </a:lnL>
                    <a:lnR>
                      <a:noFill/>
                    </a:lnR>
                    <a:lnT>
                      <a:noFill/>
                    </a:lnT>
                    <a:lnB>
                      <a:noFill/>
                    </a:lnB>
                    <a:solidFill>
                      <a:srgbClr val="D8D8D8"/>
                    </a:solidFill>
                  </a:tcPr>
                </a:tc>
                <a:tc>
                  <a:txBody>
                    <a:bodyPr/>
                    <a:lstStyle/>
                    <a:p>
                      <a:pPr algn="r" fontAlgn="b"/>
                      <a:r>
                        <a:rPr lang="en-US" sz="2000" b="0" i="0" u="none" strike="noStrike" dirty="0">
                          <a:solidFill>
                            <a:srgbClr val="000000"/>
                          </a:solidFill>
                          <a:latin typeface="Calibri"/>
                        </a:rPr>
                        <a:t>1100</a:t>
                      </a:r>
                    </a:p>
                  </a:txBody>
                  <a:tcPr marL="7620" marR="7620" marT="7620" marB="0" anchor="b">
                    <a:lnL>
                      <a:noFill/>
                    </a:lnL>
                    <a:lnR>
                      <a:noFill/>
                    </a:lnR>
                    <a:lnT>
                      <a:noFill/>
                    </a:lnT>
                    <a:lnB>
                      <a:noFill/>
                    </a:lnB>
                    <a:solidFill>
                      <a:srgbClr val="D8D8D8"/>
                    </a:solidFill>
                  </a:tcPr>
                </a:tc>
              </a:tr>
            </a:tbl>
          </a:graphicData>
        </a:graphic>
      </p:graphicFrame>
      <p:sp>
        <p:nvSpPr>
          <p:cNvPr id="5" name="TextBox 4"/>
          <p:cNvSpPr txBox="1"/>
          <p:nvPr/>
        </p:nvSpPr>
        <p:spPr>
          <a:xfrm>
            <a:off x="6858016" y="2714620"/>
            <a:ext cx="1857388" cy="1938992"/>
          </a:xfrm>
          <a:prstGeom prst="rect">
            <a:avLst/>
          </a:prstGeom>
          <a:noFill/>
        </p:spPr>
        <p:txBody>
          <a:bodyPr wrap="square" rtlCol="0">
            <a:spAutoFit/>
          </a:bodyPr>
          <a:lstStyle/>
          <a:p>
            <a:pPr algn="ctr"/>
            <a:r>
              <a:rPr lang="en-US" sz="2800" dirty="0" smtClean="0">
                <a:latin typeface="Arial Black" pitchFamily="34" charset="0"/>
              </a:rPr>
              <a:t>Approx.</a:t>
            </a:r>
          </a:p>
          <a:p>
            <a:pPr algn="ctr"/>
            <a:r>
              <a:rPr lang="en-US" sz="3600" dirty="0" smtClean="0">
                <a:latin typeface="Arial Black" pitchFamily="34" charset="0"/>
              </a:rPr>
              <a:t>1100</a:t>
            </a:r>
            <a:r>
              <a:rPr lang="en-US" sz="2800" dirty="0" smtClean="0">
                <a:latin typeface="Arial Black" pitchFamily="34" charset="0"/>
              </a:rPr>
              <a:t>tk</a:t>
            </a:r>
          </a:p>
          <a:p>
            <a:pPr algn="ctr"/>
            <a:r>
              <a:rPr lang="en-US" sz="2800" dirty="0" smtClean="0">
                <a:latin typeface="Arial Black" pitchFamily="34" charset="0"/>
              </a:rPr>
              <a:t>Per unit</a:t>
            </a:r>
          </a:p>
          <a:p>
            <a:pPr algn="ctr"/>
            <a:r>
              <a:rPr lang="en-US" sz="2800" dirty="0" smtClean="0">
                <a:latin typeface="Arial Black" pitchFamily="34" charset="0"/>
              </a:rPr>
              <a:t>Cost !!</a:t>
            </a:r>
            <a:endParaRPr lang="en-US" sz="2800" dirty="0">
              <a:latin typeface="Arial Black"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smtClean="0"/>
              <a:t>Not compatible with CFLs and regular LED bulbs.</a:t>
            </a:r>
          </a:p>
          <a:p>
            <a:pPr lvl="0"/>
            <a:endParaRPr lang="en-US" dirty="0" smtClean="0"/>
          </a:p>
          <a:p>
            <a:pPr lvl="0"/>
            <a:r>
              <a:rPr lang="en-GB" dirty="0" smtClean="0"/>
              <a:t>No security features has been added to the web server as of yet. At the moment, there is no authentication system </a:t>
            </a:r>
            <a:r>
              <a:rPr lang="en-GB" dirty="0" err="1" smtClean="0"/>
              <a:t>implimented</a:t>
            </a:r>
            <a:r>
              <a:rPr lang="en-GB" dirty="0" smtClean="0"/>
              <a:t>, so the whole system is prone to security risks.</a:t>
            </a:r>
          </a:p>
          <a:p>
            <a:pPr lvl="0"/>
            <a:endParaRPr lang="en-US" dirty="0" smtClean="0"/>
          </a:p>
          <a:p>
            <a:pPr lvl="0"/>
            <a:r>
              <a:rPr lang="en-GB" dirty="0" smtClean="0"/>
              <a:t>This module is rated for 240V, 4A AC power systems only.</a:t>
            </a:r>
            <a:endParaRPr lang="en-US" dirty="0" smtClean="0"/>
          </a:p>
        </p:txBody>
      </p:sp>
      <p:sp>
        <p:nvSpPr>
          <p:cNvPr id="4" name="Title 1"/>
          <p:cNvSpPr>
            <a:spLocks noGrp="1"/>
          </p:cNvSpPr>
          <p:nvPr>
            <p:ph type="title"/>
          </p:nvPr>
        </p:nvSpPr>
        <p:spPr>
          <a:xfrm>
            <a:off x="1403648" y="332656"/>
            <a:ext cx="5997352" cy="953204"/>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Limitations</a:t>
            </a:r>
            <a:r>
              <a:rPr lang="en-GB" sz="4800" b="1" dirty="0" smtClean="0">
                <a:latin typeface="Arial" pitchFamily="34" charset="0"/>
                <a:ea typeface="Verdana" pitchFamily="34" charset="0"/>
                <a:cs typeface="Arial" pitchFamily="34" charset="0"/>
              </a:rPr>
              <a:t> </a:t>
            </a:r>
            <a:endParaRPr lang="en-GB" sz="4800" b="1" dirty="0">
              <a:latin typeface="Arial" pitchFamily="34" charset="0"/>
              <a:ea typeface="Verdana" pitchFamily="34" charset="0"/>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lvl="0"/>
            <a:r>
              <a:rPr lang="en-GB" dirty="0" smtClean="0"/>
              <a:t>Security issues need to be sorted.</a:t>
            </a:r>
            <a:endParaRPr lang="en-US" dirty="0" smtClean="0"/>
          </a:p>
          <a:p>
            <a:pPr lvl="0"/>
            <a:r>
              <a:rPr lang="en-US" dirty="0" smtClean="0"/>
              <a:t>Using MOSFETS instead of TRIACS for better efficiency.</a:t>
            </a:r>
          </a:p>
          <a:p>
            <a:pPr lvl="0"/>
            <a:r>
              <a:rPr lang="en-GB" dirty="0" smtClean="0"/>
              <a:t>More features to be added such as, motion sensors, cameras and Artificial Intelligence.</a:t>
            </a:r>
            <a:endParaRPr lang="en-US" dirty="0" smtClean="0"/>
          </a:p>
          <a:p>
            <a:pPr lvl="0"/>
            <a:r>
              <a:rPr lang="en-GB" dirty="0" smtClean="0"/>
              <a:t>Make it more optimum for LED lights.</a:t>
            </a:r>
            <a:endParaRPr lang="en-US" dirty="0" smtClean="0"/>
          </a:p>
          <a:p>
            <a:pPr lvl="0"/>
            <a:r>
              <a:rPr lang="en-US" dirty="0" smtClean="0"/>
              <a:t>Make it modular. User can add on more units to existing ones under the same network.</a:t>
            </a:r>
          </a:p>
          <a:p>
            <a:pPr lvl="0"/>
            <a:r>
              <a:rPr lang="en-GB" dirty="0" smtClean="0"/>
              <a:t>Implementing power factor correction for energy saving applications.</a:t>
            </a:r>
            <a:endParaRPr lang="en-US" dirty="0" smtClean="0"/>
          </a:p>
        </p:txBody>
      </p:sp>
      <p:sp>
        <p:nvSpPr>
          <p:cNvPr id="4" name="Title 1"/>
          <p:cNvSpPr>
            <a:spLocks noGrp="1"/>
          </p:cNvSpPr>
          <p:nvPr>
            <p:ph type="title"/>
          </p:nvPr>
        </p:nvSpPr>
        <p:spPr>
          <a:xfrm>
            <a:off x="1428728" y="428604"/>
            <a:ext cx="5997352" cy="953204"/>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Future Work</a:t>
            </a:r>
            <a:r>
              <a:rPr lang="en-GB" sz="4800" b="1" dirty="0" smtClean="0">
                <a:latin typeface="Arial" pitchFamily="34" charset="0"/>
                <a:ea typeface="Verdana" pitchFamily="34" charset="0"/>
                <a:cs typeface="Arial" pitchFamily="34" charset="0"/>
              </a:rPr>
              <a:t> </a:t>
            </a:r>
            <a:endParaRPr lang="en-GB" sz="4800" b="1" dirty="0">
              <a:latin typeface="Arial" pitchFamily="34" charset="0"/>
              <a:ea typeface="Verdana" pitchFamily="34" charset="0"/>
              <a:cs typeface="Arial"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0034" y="2143116"/>
            <a:ext cx="8229600" cy="4389120"/>
          </a:xfrm>
        </p:spPr>
        <p:txBody>
          <a:bodyPr/>
          <a:lstStyle/>
          <a:p>
            <a:r>
              <a:rPr lang="en-GB" dirty="0" smtClean="0"/>
              <a:t>Primary objective of our project is to enable people to control their electrical devices via these Home Automation devices from remote areas.  </a:t>
            </a:r>
          </a:p>
          <a:p>
            <a:pPr>
              <a:buNone/>
            </a:pPr>
            <a:endParaRPr lang="en-GB" dirty="0" smtClean="0"/>
          </a:p>
          <a:p>
            <a:r>
              <a:rPr lang="en-GB" dirty="0" smtClean="0"/>
              <a:t>To build a product which will be affordable for users. </a:t>
            </a:r>
          </a:p>
          <a:p>
            <a:endParaRPr lang="en-GB" dirty="0" smtClean="0"/>
          </a:p>
          <a:p>
            <a:r>
              <a:rPr lang="en-GB" dirty="0" smtClean="0"/>
              <a:t>In future, this product may have high potential for marketing. </a:t>
            </a:r>
          </a:p>
          <a:p>
            <a:endParaRPr lang="en-GB" dirty="0"/>
          </a:p>
        </p:txBody>
      </p:sp>
      <p:sp>
        <p:nvSpPr>
          <p:cNvPr id="4" name="Title 1"/>
          <p:cNvSpPr>
            <a:spLocks noGrp="1"/>
          </p:cNvSpPr>
          <p:nvPr>
            <p:ph type="title"/>
          </p:nvPr>
        </p:nvSpPr>
        <p:spPr>
          <a:xfrm>
            <a:off x="1428728" y="285728"/>
            <a:ext cx="5997352" cy="1143000"/>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Conclusion</a:t>
            </a:r>
            <a:r>
              <a:rPr lang="en-GB" sz="4800" b="1" dirty="0" smtClean="0">
                <a:latin typeface="Arial" pitchFamily="34" charset="0"/>
                <a:ea typeface="Verdana" pitchFamily="34" charset="0"/>
                <a:cs typeface="Arial" pitchFamily="34" charset="0"/>
              </a:rPr>
              <a:t> </a:t>
            </a:r>
            <a:endParaRPr lang="en-GB" sz="4800" b="1" dirty="0">
              <a:latin typeface="Arial" pitchFamily="34" charset="0"/>
              <a:ea typeface="Verdana" pitchFamily="34" charset="0"/>
              <a:cs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28728" y="285728"/>
            <a:ext cx="5997352" cy="928694"/>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References</a:t>
            </a:r>
            <a:r>
              <a:rPr lang="en-GB" sz="4800" b="1" dirty="0" smtClean="0">
                <a:latin typeface="Arial" pitchFamily="34" charset="0"/>
                <a:ea typeface="Verdana" pitchFamily="34" charset="0"/>
                <a:cs typeface="Arial" pitchFamily="34" charset="0"/>
              </a:rPr>
              <a:t> </a:t>
            </a:r>
            <a:endParaRPr lang="en-GB" sz="4800" b="1" dirty="0">
              <a:latin typeface="Arial" pitchFamily="34" charset="0"/>
              <a:ea typeface="Verdana" pitchFamily="34" charset="0"/>
              <a:cs typeface="Arial" pitchFamily="34" charset="0"/>
            </a:endParaRPr>
          </a:p>
        </p:txBody>
      </p:sp>
      <p:sp>
        <p:nvSpPr>
          <p:cNvPr id="6" name="Content Placeholder 5"/>
          <p:cNvSpPr>
            <a:spLocks noGrp="1"/>
          </p:cNvSpPr>
          <p:nvPr>
            <p:ph idx="1"/>
          </p:nvPr>
        </p:nvSpPr>
        <p:spPr>
          <a:xfrm>
            <a:off x="0" y="1643050"/>
            <a:ext cx="9144000" cy="5214950"/>
          </a:xfrm>
        </p:spPr>
        <p:txBody>
          <a:bodyPr/>
          <a:lstStyle/>
          <a:p>
            <a:pPr algn="just"/>
            <a:r>
              <a:rPr lang="en-GB" sz="2000" b="1" dirty="0" smtClean="0">
                <a:latin typeface="+mj-lt"/>
              </a:rPr>
              <a:t>1. </a:t>
            </a:r>
            <a:r>
              <a:rPr lang="en-GB" sz="2000" b="1" dirty="0" err="1" smtClean="0">
                <a:latin typeface="+mj-lt"/>
              </a:rPr>
              <a:t>IoT</a:t>
            </a:r>
            <a:r>
              <a:rPr lang="en-GB" sz="2000" b="1" dirty="0" smtClean="0">
                <a:latin typeface="+mj-lt"/>
              </a:rPr>
              <a:t> Based Smart Security and Home Automation System - </a:t>
            </a:r>
            <a:r>
              <a:rPr lang="en-GB" sz="1600" dirty="0" smtClean="0">
                <a:latin typeface="+mj-lt"/>
              </a:rPr>
              <a:t>Ravi </a:t>
            </a:r>
            <a:r>
              <a:rPr lang="en-GB" sz="1600" dirty="0" err="1" smtClean="0">
                <a:latin typeface="+mj-lt"/>
              </a:rPr>
              <a:t>Kishore</a:t>
            </a:r>
            <a:r>
              <a:rPr lang="en-GB" sz="1600" dirty="0" smtClean="0">
                <a:latin typeface="+mj-lt"/>
              </a:rPr>
              <a:t> </a:t>
            </a:r>
            <a:r>
              <a:rPr lang="en-GB" sz="1600" dirty="0" err="1" smtClean="0">
                <a:latin typeface="+mj-lt"/>
              </a:rPr>
              <a:t>Kodali</a:t>
            </a:r>
            <a:r>
              <a:rPr lang="en-GB" sz="1600" dirty="0" smtClean="0">
                <a:latin typeface="+mj-lt"/>
              </a:rPr>
              <a:t>, </a:t>
            </a:r>
            <a:r>
              <a:rPr lang="en-GB" sz="1600" dirty="0" err="1" smtClean="0">
                <a:latin typeface="+mj-lt"/>
              </a:rPr>
              <a:t>Vishal</a:t>
            </a:r>
            <a:r>
              <a:rPr lang="en-GB" sz="1600" dirty="0" smtClean="0">
                <a:latin typeface="+mj-lt"/>
              </a:rPr>
              <a:t> Jain, </a:t>
            </a:r>
            <a:r>
              <a:rPr lang="en-GB" sz="1600" dirty="0" err="1" smtClean="0">
                <a:latin typeface="+mj-lt"/>
              </a:rPr>
              <a:t>Suvadeep</a:t>
            </a:r>
            <a:r>
              <a:rPr lang="en-GB" sz="1600" dirty="0" smtClean="0">
                <a:latin typeface="+mj-lt"/>
              </a:rPr>
              <a:t> Bose and </a:t>
            </a:r>
            <a:r>
              <a:rPr lang="en-GB" sz="1600" dirty="0" err="1" smtClean="0">
                <a:latin typeface="+mj-lt"/>
              </a:rPr>
              <a:t>Lakshmi</a:t>
            </a:r>
            <a:r>
              <a:rPr lang="en-GB" sz="1600" dirty="0" smtClean="0">
                <a:latin typeface="+mj-lt"/>
              </a:rPr>
              <a:t> </a:t>
            </a:r>
            <a:r>
              <a:rPr lang="en-GB" sz="1600" dirty="0" err="1" smtClean="0">
                <a:latin typeface="+mj-lt"/>
              </a:rPr>
              <a:t>Boppana</a:t>
            </a:r>
            <a:r>
              <a:rPr lang="en-GB" sz="1600" dirty="0" smtClean="0">
                <a:latin typeface="+mj-lt"/>
              </a:rPr>
              <a:t> Department of Electronics and Communications Engineering National Institute of Technology, Warangal.</a:t>
            </a:r>
          </a:p>
          <a:p>
            <a:r>
              <a:rPr lang="en-GB" sz="2000" b="1" dirty="0" smtClean="0">
                <a:latin typeface="+mj-lt"/>
              </a:rPr>
              <a:t>2. Mobile based Horne Automation using Internet of Things(</a:t>
            </a:r>
            <a:r>
              <a:rPr lang="en-GB" sz="2000" b="1" dirty="0" err="1" smtClean="0">
                <a:latin typeface="+mj-lt"/>
              </a:rPr>
              <a:t>IoT</a:t>
            </a:r>
            <a:r>
              <a:rPr lang="en-GB" sz="2000" b="1" dirty="0" smtClean="0">
                <a:latin typeface="+mj-lt"/>
              </a:rPr>
              <a:t>) - </a:t>
            </a:r>
            <a:r>
              <a:rPr lang="en-GB" sz="1600" dirty="0" smtClean="0">
                <a:latin typeface="+mj-lt"/>
              </a:rPr>
              <a:t>Kumar </a:t>
            </a:r>
            <a:r>
              <a:rPr lang="en-GB" sz="1600" dirty="0" err="1" smtClean="0">
                <a:latin typeface="+mj-lt"/>
              </a:rPr>
              <a:t>Mandula</a:t>
            </a:r>
            <a:r>
              <a:rPr lang="en-GB" sz="1600" dirty="0" smtClean="0">
                <a:latin typeface="+mj-lt"/>
              </a:rPr>
              <a:t>, </a:t>
            </a:r>
            <a:r>
              <a:rPr lang="en-GB" sz="1600" dirty="0" err="1" smtClean="0">
                <a:latin typeface="+mj-lt"/>
              </a:rPr>
              <a:t>Ramu</a:t>
            </a:r>
            <a:r>
              <a:rPr lang="en-GB" sz="1600" dirty="0" smtClean="0">
                <a:latin typeface="+mj-lt"/>
              </a:rPr>
              <a:t> </a:t>
            </a:r>
            <a:r>
              <a:rPr lang="en-GB" sz="1600" dirty="0" err="1" smtClean="0">
                <a:latin typeface="+mj-lt"/>
              </a:rPr>
              <a:t>Parupalli</a:t>
            </a:r>
            <a:r>
              <a:rPr lang="en-GB" sz="1600" dirty="0" smtClean="0">
                <a:latin typeface="+mj-lt"/>
              </a:rPr>
              <a:t>, </a:t>
            </a:r>
            <a:r>
              <a:rPr lang="en-GB" sz="1600" dirty="0" err="1" smtClean="0">
                <a:latin typeface="+mj-lt"/>
              </a:rPr>
              <a:t>CH.A.S.Murty</a:t>
            </a:r>
            <a:r>
              <a:rPr lang="en-GB" sz="1600" dirty="0" smtClean="0">
                <a:latin typeface="+mj-lt"/>
              </a:rPr>
              <a:t>, </a:t>
            </a:r>
            <a:r>
              <a:rPr lang="en-GB" sz="1600" dirty="0" err="1" smtClean="0">
                <a:latin typeface="+mj-lt"/>
              </a:rPr>
              <a:t>E.Magesh</a:t>
            </a:r>
            <a:r>
              <a:rPr lang="en-GB" sz="1600" dirty="0" smtClean="0">
                <a:latin typeface="+mj-lt"/>
              </a:rPr>
              <a:t>, </a:t>
            </a:r>
            <a:r>
              <a:rPr lang="en-GB" sz="1600" dirty="0" err="1" smtClean="0">
                <a:latin typeface="+mj-lt"/>
              </a:rPr>
              <a:t>Rutul</a:t>
            </a:r>
            <a:r>
              <a:rPr lang="en-GB" sz="1600" dirty="0" smtClean="0">
                <a:latin typeface="+mj-lt"/>
              </a:rPr>
              <a:t> </a:t>
            </a:r>
            <a:r>
              <a:rPr lang="en-GB" sz="1600" dirty="0" err="1" smtClean="0">
                <a:latin typeface="+mj-lt"/>
              </a:rPr>
              <a:t>Lunagariya</a:t>
            </a:r>
            <a:r>
              <a:rPr lang="en-GB" sz="1600" dirty="0" smtClean="0">
                <a:latin typeface="+mj-lt"/>
              </a:rPr>
              <a:t> Centre for Development of Advanced Computing(C-DAC) A Scientific Society under Ministry of Communications and Information Technology, Government of India mkumar@cdac.in, ramup@cdac.in, chasmurty@cdac.in, magesh@cdac.in, </a:t>
            </a:r>
            <a:r>
              <a:rPr lang="en-GB" sz="1600" dirty="0" smtClean="0">
                <a:latin typeface="+mj-lt"/>
                <a:hlinkClick r:id="rId2"/>
              </a:rPr>
              <a:t>rutul.lunagaria@gmail.com</a:t>
            </a:r>
            <a:r>
              <a:rPr lang="en-GB" sz="1600" dirty="0" smtClean="0">
                <a:latin typeface="+mj-lt"/>
              </a:rPr>
              <a:t>.</a:t>
            </a:r>
            <a:r>
              <a:rPr lang="en-GB" sz="2000" b="1" dirty="0" smtClean="0">
                <a:latin typeface="+mj-lt"/>
              </a:rPr>
              <a:t> </a:t>
            </a:r>
          </a:p>
          <a:p>
            <a:r>
              <a:rPr lang="en-GB" sz="2000" b="1" dirty="0" smtClean="0">
                <a:latin typeface="+mj-lt"/>
              </a:rPr>
              <a:t>3</a:t>
            </a:r>
            <a:r>
              <a:rPr lang="en-GB" sz="1600" b="1" dirty="0" smtClean="0">
                <a:latin typeface="+mj-lt"/>
              </a:rPr>
              <a:t>.  </a:t>
            </a:r>
            <a:r>
              <a:rPr lang="en-GB" sz="1600" b="1" dirty="0" smtClean="0">
                <a:ln>
                  <a:solidFill>
                    <a:schemeClr val="tx2">
                      <a:lumMod val="60000"/>
                      <a:lumOff val="40000"/>
                    </a:schemeClr>
                  </a:solidFill>
                </a:ln>
                <a:latin typeface="+mj-lt"/>
                <a:hlinkClick r:id="rId3"/>
              </a:rPr>
              <a:t>https://www.achrnews.com/articles/133443-zigbee-home-automation-market-to-grow-at-26-cagr-to-2020</a:t>
            </a:r>
            <a:endParaRPr lang="en-GB" sz="1600" b="1" dirty="0" smtClean="0">
              <a:ln>
                <a:solidFill>
                  <a:schemeClr val="tx2">
                    <a:lumMod val="60000"/>
                    <a:lumOff val="40000"/>
                  </a:schemeClr>
                </a:solidFill>
              </a:ln>
              <a:latin typeface="+mj-lt"/>
            </a:endParaRPr>
          </a:p>
          <a:p>
            <a:r>
              <a:rPr lang="en-GB" sz="2000" b="1" dirty="0" smtClean="0">
                <a:latin typeface="+mj-lt"/>
              </a:rPr>
              <a:t>4.  </a:t>
            </a:r>
            <a:r>
              <a:rPr lang="en-GB" sz="2000" b="1" dirty="0" smtClean="0">
                <a:ln>
                  <a:solidFill>
                    <a:schemeClr val="tx2">
                      <a:lumMod val="60000"/>
                      <a:lumOff val="40000"/>
                    </a:schemeClr>
                  </a:solidFill>
                </a:ln>
                <a:latin typeface="+mj-lt"/>
                <a:hlinkClick r:id="rId4"/>
              </a:rPr>
              <a:t>http://www.ezzyautomations.com/about-us/</a:t>
            </a:r>
            <a:r>
              <a:rPr lang="en-GB" sz="2000" b="1" dirty="0" smtClean="0">
                <a:ln>
                  <a:solidFill>
                    <a:schemeClr val="tx2">
                      <a:lumMod val="60000"/>
                      <a:lumOff val="40000"/>
                    </a:schemeClr>
                  </a:solidFill>
                </a:ln>
                <a:latin typeface="+mj-lt"/>
              </a:rPr>
              <a:t> </a:t>
            </a:r>
            <a:endParaRPr lang="en-GB" sz="2000" b="1" dirty="0">
              <a:ln>
                <a:solidFill>
                  <a:schemeClr val="tx2">
                    <a:lumMod val="60000"/>
                    <a:lumOff val="40000"/>
                  </a:schemeClr>
                </a:solidFill>
              </a:ln>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42984"/>
            <a:ext cx="9144000" cy="5715016"/>
          </a:xfrm>
        </p:spPr>
        <p:txBody>
          <a:bodyPr>
            <a:normAutofit fontScale="62500" lnSpcReduction="20000"/>
          </a:bodyPr>
          <a:lstStyle/>
          <a:p>
            <a:pPr algn="just"/>
            <a:r>
              <a:rPr lang="en-GB" sz="2900" dirty="0" smtClean="0">
                <a:latin typeface="+mj-lt"/>
              </a:rPr>
              <a:t>Many existing solutions are not affordable due to high cost, difficult maintenance. Many users can’t afford these costly products. </a:t>
            </a:r>
          </a:p>
          <a:p>
            <a:pPr algn="just">
              <a:buNone/>
            </a:pPr>
            <a:endParaRPr lang="en-GB" sz="2900" dirty="0" smtClean="0">
              <a:latin typeface="+mj-lt"/>
            </a:endParaRPr>
          </a:p>
          <a:p>
            <a:pPr algn="just"/>
            <a:r>
              <a:rPr lang="en-GB" sz="2900" dirty="0" smtClean="0">
                <a:latin typeface="+mj-lt"/>
              </a:rPr>
              <a:t>Many tasks are still repetitive in nature. For example, users switch on/off and dim lights, fans etc manually. </a:t>
            </a:r>
          </a:p>
          <a:p>
            <a:pPr algn="just">
              <a:buNone/>
            </a:pPr>
            <a:endParaRPr lang="en-GB" sz="2900" dirty="0" smtClean="0">
              <a:latin typeface="+mj-lt"/>
            </a:endParaRPr>
          </a:p>
          <a:p>
            <a:pPr algn="just"/>
            <a:r>
              <a:rPr lang="en-GB" sz="2900" dirty="0" smtClean="0">
                <a:latin typeface="+mj-lt"/>
              </a:rPr>
              <a:t>Many people lack knowledge for using these technologies.</a:t>
            </a:r>
          </a:p>
          <a:p>
            <a:pPr algn="just">
              <a:buNone/>
            </a:pPr>
            <a:endParaRPr lang="en-GB" sz="2900" dirty="0" smtClean="0">
              <a:latin typeface="+mj-lt"/>
            </a:endParaRPr>
          </a:p>
          <a:p>
            <a:pPr algn="just"/>
            <a:r>
              <a:rPr lang="en-GB" sz="2900" dirty="0" smtClean="0">
                <a:latin typeface="+mj-lt"/>
              </a:rPr>
              <a:t>Many accidents at home occur due to poor lighting condition.</a:t>
            </a:r>
          </a:p>
          <a:p>
            <a:pPr algn="just">
              <a:buNone/>
            </a:pPr>
            <a:endParaRPr lang="en-GB" sz="2900" dirty="0" smtClean="0">
              <a:latin typeface="+mj-lt"/>
            </a:endParaRPr>
          </a:p>
          <a:p>
            <a:pPr algn="just"/>
            <a:r>
              <a:rPr lang="en-GB" sz="2900" dirty="0" smtClean="0">
                <a:latin typeface="+mj-lt"/>
              </a:rPr>
              <a:t>Sometimes at home, the lights or fans remain switched on unnecessarily when the residents go outside their home.</a:t>
            </a:r>
          </a:p>
          <a:p>
            <a:pPr algn="just">
              <a:buNone/>
            </a:pPr>
            <a:endParaRPr lang="en-GB" sz="2900" dirty="0" smtClean="0">
              <a:latin typeface="+mj-lt"/>
            </a:endParaRPr>
          </a:p>
          <a:p>
            <a:pPr algn="just"/>
            <a:r>
              <a:rPr lang="en-GB" sz="2900" dirty="0" smtClean="0">
                <a:latin typeface="+mj-lt"/>
              </a:rPr>
              <a:t>So home automation products can reduce these power consumption, utility bills and automatically turn off lights and appliances when they are not in use. </a:t>
            </a:r>
          </a:p>
          <a:p>
            <a:pPr algn="just">
              <a:buNone/>
            </a:pPr>
            <a:endParaRPr lang="en-GB" sz="2900" dirty="0" smtClean="0">
              <a:latin typeface="+mj-lt"/>
            </a:endParaRPr>
          </a:p>
          <a:p>
            <a:pPr algn="just"/>
            <a:r>
              <a:rPr lang="en-GB" sz="2900" dirty="0" smtClean="0">
                <a:latin typeface="+mj-lt"/>
              </a:rPr>
              <a:t>Using  HA system, users can check the status of their home appliances while they are away.</a:t>
            </a:r>
          </a:p>
          <a:p>
            <a:pPr algn="just">
              <a:buNone/>
            </a:pPr>
            <a:endParaRPr lang="en-GB" sz="2900" dirty="0" smtClean="0">
              <a:latin typeface="+mj-lt"/>
            </a:endParaRPr>
          </a:p>
          <a:p>
            <a:pPr algn="just"/>
            <a:r>
              <a:rPr lang="en-GB" sz="2900" b="1" dirty="0" smtClean="0">
                <a:latin typeface="+mj-lt"/>
              </a:rPr>
              <a:t>Our motivation -  </a:t>
            </a:r>
            <a:r>
              <a:rPr lang="en-GB" sz="2900" dirty="0" smtClean="0">
                <a:latin typeface="+mj-lt"/>
              </a:rPr>
              <a:t>to let people know about these technologies and make the system as simple as possible for an ordinary person to understand and to facilitate the users to automate their home having remote access to the appliances and make their life convenient and comfortable.</a:t>
            </a:r>
          </a:p>
          <a:p>
            <a:pPr>
              <a:buNone/>
            </a:pPr>
            <a:endParaRPr lang="en-GB" dirty="0" smtClean="0"/>
          </a:p>
          <a:p>
            <a:endParaRPr lang="en-GB" dirty="0"/>
          </a:p>
        </p:txBody>
      </p:sp>
      <p:sp>
        <p:nvSpPr>
          <p:cNvPr id="4" name="Title 1"/>
          <p:cNvSpPr>
            <a:spLocks noGrp="1"/>
          </p:cNvSpPr>
          <p:nvPr>
            <p:ph type="title"/>
          </p:nvPr>
        </p:nvSpPr>
        <p:spPr>
          <a:xfrm>
            <a:off x="1428728" y="142852"/>
            <a:ext cx="5997352" cy="785818"/>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Motivation</a:t>
            </a:r>
            <a:r>
              <a:rPr lang="en-GB" sz="4800" b="1" dirty="0" smtClean="0">
                <a:latin typeface="Arial" pitchFamily="34" charset="0"/>
                <a:ea typeface="Verdana" pitchFamily="34" charset="0"/>
                <a:cs typeface="Arial" pitchFamily="34" charset="0"/>
              </a:rPr>
              <a:t> </a:t>
            </a:r>
            <a:endParaRPr lang="en-GB" sz="4800" b="1" dirty="0">
              <a:latin typeface="Arial" pitchFamily="34" charset="0"/>
              <a:ea typeface="Verdana" pitchFamily="34"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Image may contain: screen and indoor"/>
          <p:cNvPicPr>
            <a:picLocks noChangeAspect="1" noChangeArrowheads="1"/>
          </p:cNvPicPr>
          <p:nvPr/>
        </p:nvPicPr>
        <p:blipFill>
          <a:blip r:embed="rId3"/>
          <a:srcRect/>
          <a:stretch>
            <a:fillRect/>
          </a:stretch>
        </p:blipFill>
        <p:spPr bwMode="auto">
          <a:xfrm>
            <a:off x="0" y="0"/>
            <a:ext cx="9144000" cy="6858001"/>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a:stretch>
            <a:fillRect/>
          </a:stretch>
        </p:blipFill>
        <p:spPr bwMode="auto">
          <a:xfrm rot="5400000">
            <a:off x="1995021" y="-572978"/>
            <a:ext cx="5147265" cy="9150693"/>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7106" name="Picture 2" descr="D:\Dropbox\CSE-499B\Poster stuff\Capstone poster-02.jpg"/>
          <p:cNvPicPr>
            <a:picLocks noChangeAspect="1" noChangeArrowheads="1"/>
          </p:cNvPicPr>
          <p:nvPr/>
        </p:nvPicPr>
        <p:blipFill>
          <a:blip r:embed="rId3"/>
          <a:srcRect/>
          <a:stretch>
            <a:fillRect/>
          </a:stretch>
        </p:blipFill>
        <p:spPr bwMode="auto">
          <a:xfrm>
            <a:off x="0" y="0"/>
            <a:ext cx="9144000" cy="6860646"/>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71612"/>
            <a:ext cx="9144000" cy="5072074"/>
          </a:xfrm>
        </p:spPr>
        <p:txBody>
          <a:bodyPr>
            <a:normAutofit lnSpcReduction="10000"/>
          </a:bodyPr>
          <a:lstStyle/>
          <a:p>
            <a:pPr algn="just"/>
            <a:r>
              <a:rPr lang="en-GB" dirty="0" smtClean="0">
                <a:latin typeface="+mj-lt"/>
              </a:rPr>
              <a:t>To build a Home Automation System that will improve comfort, enhance accessibility, minimize operating costs, simplify use of technologies, and promote energy efficiency and convenience. </a:t>
            </a:r>
          </a:p>
          <a:p>
            <a:pPr algn="just">
              <a:buNone/>
            </a:pPr>
            <a:endParaRPr lang="en-GB" dirty="0" smtClean="0">
              <a:latin typeface="+mj-lt"/>
            </a:endParaRPr>
          </a:p>
          <a:p>
            <a:pPr lvl="0" algn="just"/>
            <a:r>
              <a:rPr lang="en-GB" dirty="0" smtClean="0">
                <a:latin typeface="+mj-lt"/>
              </a:rPr>
              <a:t>To enable people to monitor their home appliances in real time from anywhere in the world. </a:t>
            </a:r>
          </a:p>
          <a:p>
            <a:pPr lvl="0" algn="just">
              <a:buNone/>
            </a:pPr>
            <a:endParaRPr lang="en-GB" dirty="0" smtClean="0">
              <a:latin typeface="+mj-lt"/>
            </a:endParaRPr>
          </a:p>
          <a:p>
            <a:pPr lvl="0" algn="just"/>
            <a:r>
              <a:rPr lang="en-GB" dirty="0" smtClean="0">
                <a:latin typeface="+mj-lt"/>
              </a:rPr>
              <a:t>The physically challenged people can also easily control these basic appliances through a cell phone using an application.</a:t>
            </a:r>
          </a:p>
          <a:p>
            <a:pPr lvl="0" algn="just">
              <a:buNone/>
            </a:pPr>
            <a:endParaRPr lang="en-GB" dirty="0" smtClean="0">
              <a:latin typeface="+mj-lt"/>
            </a:endParaRPr>
          </a:p>
          <a:p>
            <a:pPr lvl="0" algn="just"/>
            <a:r>
              <a:rPr lang="en-GB" dirty="0" smtClean="0">
                <a:latin typeface="+mj-lt"/>
              </a:rPr>
              <a:t>Our system can also be used in hospitals, office buildings etc to manage certain room conditions.</a:t>
            </a:r>
          </a:p>
          <a:p>
            <a:endParaRPr lang="en-GB" dirty="0"/>
          </a:p>
        </p:txBody>
      </p:sp>
      <p:sp>
        <p:nvSpPr>
          <p:cNvPr id="4" name="Title 1"/>
          <p:cNvSpPr>
            <a:spLocks noGrp="1"/>
          </p:cNvSpPr>
          <p:nvPr>
            <p:ph type="title"/>
          </p:nvPr>
        </p:nvSpPr>
        <p:spPr>
          <a:xfrm>
            <a:off x="1142976" y="214290"/>
            <a:ext cx="6954566" cy="1000132"/>
          </a:xfrm>
        </p:spPr>
        <p:txBody>
          <a:bodyPr>
            <a:noAutofit/>
          </a:bodyPr>
          <a:lstStyle/>
          <a:p>
            <a:pPr algn="ctr"/>
            <a:r>
              <a:rPr lang="en-GB" sz="4400" b="1" dirty="0" smtClean="0">
                <a:solidFill>
                  <a:schemeClr val="bg2">
                    <a:lumMod val="25000"/>
                  </a:schemeClr>
                </a:solidFill>
                <a:latin typeface="Arial" pitchFamily="34" charset="0"/>
                <a:ea typeface="Verdana" pitchFamily="34" charset="0"/>
                <a:cs typeface="Arial" pitchFamily="34" charset="0"/>
              </a:rPr>
              <a:t>Project Aim &amp; Objective</a:t>
            </a:r>
            <a:r>
              <a:rPr lang="en-GB" sz="4400" b="1" dirty="0" smtClean="0">
                <a:latin typeface="Arial" pitchFamily="34" charset="0"/>
                <a:ea typeface="Verdana" pitchFamily="34" charset="0"/>
                <a:cs typeface="Arial" pitchFamily="34" charset="0"/>
              </a:rPr>
              <a:t> </a:t>
            </a:r>
            <a:endParaRPr lang="en-GB" sz="4400" b="1" dirty="0">
              <a:latin typeface="Arial" pitchFamily="34" charset="0"/>
              <a:ea typeface="Verdana" pitchFamily="34" charset="0"/>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643050"/>
            <a:ext cx="9144000" cy="5214950"/>
          </a:xfrm>
        </p:spPr>
        <p:txBody>
          <a:bodyPr>
            <a:normAutofit/>
          </a:bodyPr>
          <a:lstStyle/>
          <a:p>
            <a:pPr algn="just"/>
            <a:r>
              <a:rPr lang="en-GB" dirty="0" smtClean="0">
                <a:latin typeface="Aparajita" pitchFamily="34" charset="0"/>
                <a:cs typeface="Aparajita" pitchFamily="34" charset="0"/>
              </a:rPr>
              <a:t>Ravi </a:t>
            </a:r>
            <a:r>
              <a:rPr lang="en-GB" dirty="0" err="1" smtClean="0">
                <a:latin typeface="Aparajita" pitchFamily="34" charset="0"/>
                <a:cs typeface="Aparajita" pitchFamily="34" charset="0"/>
              </a:rPr>
              <a:t>Kishore</a:t>
            </a:r>
            <a:r>
              <a:rPr lang="en-GB" dirty="0" smtClean="0">
                <a:latin typeface="Aparajita" pitchFamily="34" charset="0"/>
                <a:cs typeface="Aparajita" pitchFamily="34" charset="0"/>
              </a:rPr>
              <a:t> </a:t>
            </a:r>
            <a:r>
              <a:rPr lang="en-GB" dirty="0" err="1" smtClean="0">
                <a:latin typeface="Aparajita" pitchFamily="34" charset="0"/>
                <a:cs typeface="Aparajita" pitchFamily="34" charset="0"/>
              </a:rPr>
              <a:t>Kodali</a:t>
            </a:r>
            <a:r>
              <a:rPr lang="en-GB" dirty="0" smtClean="0">
                <a:latin typeface="Aparajita" pitchFamily="34" charset="0"/>
                <a:cs typeface="Aparajita" pitchFamily="34" charset="0"/>
              </a:rPr>
              <a:t> et.al [1] proposed an </a:t>
            </a:r>
            <a:r>
              <a:rPr lang="en-GB" dirty="0" err="1" smtClean="0">
                <a:latin typeface="Aparajita" pitchFamily="34" charset="0"/>
                <a:cs typeface="Aparajita" pitchFamily="34" charset="0"/>
              </a:rPr>
              <a:t>IoT</a:t>
            </a:r>
            <a:r>
              <a:rPr lang="en-GB" dirty="0" smtClean="0">
                <a:latin typeface="Aparajita" pitchFamily="34" charset="0"/>
                <a:cs typeface="Aparajita" pitchFamily="34" charset="0"/>
              </a:rPr>
              <a:t> Based Smart Security and Home Automation System. He mainly focused on building a smart wireless home security system which sends alerts to the owner by using internet in case of any trespass and raises an alarm optionally.</a:t>
            </a:r>
          </a:p>
          <a:p>
            <a:pPr algn="just"/>
            <a:endParaRPr lang="en-GB" dirty="0" smtClean="0">
              <a:latin typeface="Aparajita" pitchFamily="34" charset="0"/>
              <a:cs typeface="Aparajita" pitchFamily="34" charset="0"/>
            </a:endParaRPr>
          </a:p>
          <a:p>
            <a:pPr lvl="0" algn="just"/>
            <a:r>
              <a:rPr lang="en-GB" dirty="0" smtClean="0">
                <a:latin typeface="Aparajita" pitchFamily="34" charset="0"/>
                <a:cs typeface="Aparajita" pitchFamily="34" charset="0"/>
              </a:rPr>
              <a:t>Kumar </a:t>
            </a:r>
            <a:r>
              <a:rPr lang="en-GB" dirty="0" err="1" smtClean="0">
                <a:latin typeface="Aparajita" pitchFamily="34" charset="0"/>
                <a:cs typeface="Aparajita" pitchFamily="34" charset="0"/>
              </a:rPr>
              <a:t>Mandula</a:t>
            </a:r>
            <a:r>
              <a:rPr lang="en-GB" dirty="0" smtClean="0">
                <a:latin typeface="Aparajita" pitchFamily="34" charset="0"/>
                <a:cs typeface="Aparajita" pitchFamily="34" charset="0"/>
              </a:rPr>
              <a:t> et.al [2] proposed a solution for smart home automation using microcontrollers (</a:t>
            </a:r>
            <a:r>
              <a:rPr lang="en-GB" dirty="0" err="1" smtClean="0">
                <a:latin typeface="Aparajita" pitchFamily="34" charset="0"/>
                <a:cs typeface="Aparajita" pitchFamily="34" charset="0"/>
              </a:rPr>
              <a:t>Arduino</a:t>
            </a:r>
            <a:r>
              <a:rPr lang="en-GB" dirty="0" smtClean="0">
                <a:latin typeface="Aparajita" pitchFamily="34" charset="0"/>
                <a:cs typeface="Aparajita" pitchFamily="34" charset="0"/>
              </a:rPr>
              <a:t>) along with an Android mobile app. The device will be controlled through Bluetooth in an indoor environment and Ethernet for outdoor environment.</a:t>
            </a:r>
          </a:p>
          <a:p>
            <a:endParaRPr lang="en-GB" dirty="0" smtClean="0"/>
          </a:p>
          <a:p>
            <a:endParaRPr lang="en-GB" dirty="0" smtClean="0"/>
          </a:p>
          <a:p>
            <a:endParaRPr lang="en-GB" dirty="0"/>
          </a:p>
        </p:txBody>
      </p:sp>
      <p:sp>
        <p:nvSpPr>
          <p:cNvPr id="4" name="Title 1"/>
          <p:cNvSpPr>
            <a:spLocks noGrp="1"/>
          </p:cNvSpPr>
          <p:nvPr>
            <p:ph type="title"/>
          </p:nvPr>
        </p:nvSpPr>
        <p:spPr>
          <a:xfrm>
            <a:off x="1403648" y="332656"/>
            <a:ext cx="5997352" cy="810328"/>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 Existing Works</a:t>
            </a:r>
            <a:endParaRPr lang="en-GB" sz="4800" b="1" dirty="0">
              <a:latin typeface="Arial" pitchFamily="34" charset="0"/>
              <a:ea typeface="Verdana" pitchFamily="34" charset="0"/>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428736"/>
            <a:ext cx="9144000" cy="5429264"/>
          </a:xfrm>
        </p:spPr>
        <p:txBody>
          <a:bodyPr>
            <a:normAutofit lnSpcReduction="10000"/>
          </a:bodyPr>
          <a:lstStyle/>
          <a:p>
            <a:pPr lvl="0"/>
            <a:r>
              <a:rPr lang="en-GB" dirty="0" smtClean="0">
                <a:latin typeface="Aparajita" pitchFamily="34" charset="0"/>
                <a:cs typeface="Aparajita" pitchFamily="34" charset="0"/>
              </a:rPr>
              <a:t>R. </a:t>
            </a:r>
            <a:r>
              <a:rPr lang="en-GB" dirty="0" err="1" smtClean="0">
                <a:latin typeface="Aparajita" pitchFamily="34" charset="0"/>
                <a:cs typeface="Aparajita" pitchFamily="34" charset="0"/>
              </a:rPr>
              <a:t>Baris</a:t>
            </a:r>
            <a:r>
              <a:rPr lang="en-GB" dirty="0" smtClean="0">
                <a:latin typeface="Aparajita" pitchFamily="34" charset="0"/>
                <a:cs typeface="Aparajita" pitchFamily="34" charset="0"/>
              </a:rPr>
              <a:t> Dai et al [3] proposed dimmer circuit for controlling three different light sources incandescent bulb, CFL and LED and tested these different lights with AC and DC sources. Experiments were performed in order to observe the electrical characteristic of the dimmer and optical characteristic of the lighting devices when they are used with the dimmer circuit. </a:t>
            </a:r>
          </a:p>
          <a:p>
            <a:endParaRPr lang="en-GB" dirty="0" smtClean="0">
              <a:latin typeface="Aparajita" pitchFamily="34" charset="0"/>
              <a:cs typeface="Aparajita" pitchFamily="34" charset="0"/>
            </a:endParaRPr>
          </a:p>
          <a:p>
            <a:r>
              <a:rPr lang="en-GB" dirty="0" err="1" smtClean="0">
                <a:latin typeface="Aparajita" pitchFamily="34" charset="0"/>
                <a:cs typeface="Aparajita" pitchFamily="34" charset="0"/>
              </a:rPr>
              <a:t>Jong</a:t>
            </a:r>
            <a:r>
              <a:rPr lang="en-GB" dirty="0" smtClean="0">
                <a:latin typeface="Aparajita" pitchFamily="34" charset="0"/>
                <a:cs typeface="Aparajita" pitchFamily="34" charset="0"/>
              </a:rPr>
              <a:t>-Hyun Kim et al [4] proposed a simple dimmer using a MOSFET for AC driven lamp such as AC LED and incandescent lamp. He proposed a new method for controlling the dimmer which is Pulse Width Modulation (PWM) method  and compared the conventional phase-controlled dimmer system with his PWM method. </a:t>
            </a:r>
            <a:endParaRPr lang="en-GB" dirty="0">
              <a:latin typeface="Aparajita" pitchFamily="34" charset="0"/>
              <a:cs typeface="Aparajita" pitchFamily="34" charset="0"/>
            </a:endParaRPr>
          </a:p>
        </p:txBody>
      </p:sp>
      <p:sp>
        <p:nvSpPr>
          <p:cNvPr id="4" name="Title 1"/>
          <p:cNvSpPr>
            <a:spLocks noGrp="1"/>
          </p:cNvSpPr>
          <p:nvPr>
            <p:ph type="title"/>
          </p:nvPr>
        </p:nvSpPr>
        <p:spPr>
          <a:xfrm>
            <a:off x="1071538" y="214290"/>
            <a:ext cx="7168880" cy="785818"/>
          </a:xfrm>
        </p:spPr>
        <p:txBody>
          <a:bodyPr>
            <a:normAutofit fontScale="90000"/>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 Existing Works Continues</a:t>
            </a:r>
            <a:endParaRPr lang="en-GB" sz="4800" b="1" dirty="0">
              <a:latin typeface="Arial" pitchFamily="34" charset="0"/>
              <a:ea typeface="Verdana"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857364"/>
            <a:ext cx="9144000" cy="5000636"/>
          </a:xfrm>
        </p:spPr>
        <p:txBody>
          <a:bodyPr>
            <a:normAutofit/>
          </a:bodyPr>
          <a:lstStyle/>
          <a:p>
            <a:pPr algn="just"/>
            <a:r>
              <a:rPr lang="en-GB" sz="2400" dirty="0" smtClean="0">
                <a:latin typeface="+mj-lt"/>
              </a:rPr>
              <a:t>The </a:t>
            </a:r>
            <a:r>
              <a:rPr lang="en-GB" sz="2400" dirty="0" err="1" smtClean="0">
                <a:latin typeface="+mj-lt"/>
              </a:rPr>
              <a:t>Zigbee</a:t>
            </a:r>
            <a:r>
              <a:rPr lang="en-GB" sz="2400" dirty="0" smtClean="0">
                <a:latin typeface="+mj-lt"/>
              </a:rPr>
              <a:t> home automation market is getting popular internationally. It is a wireless technology (an alternative to WI-FI and Bluetooth), supports low-cost, highly reliable networks for device-to-device communication. This allows the users to control the devices at their homes. [5]</a:t>
            </a:r>
          </a:p>
          <a:p>
            <a:pPr algn="just"/>
            <a:endParaRPr lang="en-GB" sz="2400" dirty="0" smtClean="0">
              <a:latin typeface="+mj-lt"/>
            </a:endParaRPr>
          </a:p>
          <a:p>
            <a:pPr algn="just"/>
            <a:r>
              <a:rPr lang="en-GB" sz="2400" dirty="0" smtClean="0">
                <a:latin typeface="+mj-lt"/>
              </a:rPr>
              <a:t>The </a:t>
            </a:r>
            <a:r>
              <a:rPr lang="en-GB" sz="2400" dirty="0" err="1" smtClean="0">
                <a:latin typeface="+mj-lt"/>
              </a:rPr>
              <a:t>Ezzy</a:t>
            </a:r>
            <a:r>
              <a:rPr lang="en-GB" sz="2400" dirty="0" smtClean="0">
                <a:latin typeface="+mj-lt"/>
              </a:rPr>
              <a:t> Automations Ltd. is the first Home Automation solution provider in Bangladesh which enables users to access their home systems remotely from anywhere, appliances such as, lighting, temperature, security and other home devices. This automation group will be expanding in coming years. [6]</a:t>
            </a:r>
          </a:p>
        </p:txBody>
      </p:sp>
      <p:sp>
        <p:nvSpPr>
          <p:cNvPr id="4" name="Title 1"/>
          <p:cNvSpPr>
            <a:spLocks noGrp="1"/>
          </p:cNvSpPr>
          <p:nvPr>
            <p:ph type="title"/>
          </p:nvPr>
        </p:nvSpPr>
        <p:spPr>
          <a:xfrm>
            <a:off x="928662" y="0"/>
            <a:ext cx="7454632" cy="1143000"/>
          </a:xfrm>
        </p:spPr>
        <p:txBody>
          <a:bodyPr>
            <a:normAutofit fontScale="90000"/>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Status of Home Automation</a:t>
            </a:r>
            <a:endParaRPr lang="en-GB" sz="4800" b="1" dirty="0">
              <a:latin typeface="Arial" pitchFamily="34" charset="0"/>
              <a:ea typeface="Verdana" pitchFamily="34"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03648" y="332656"/>
            <a:ext cx="5997352" cy="1143000"/>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Hardware Design</a:t>
            </a:r>
            <a:endParaRPr lang="en-GB" sz="4800" b="1" dirty="0">
              <a:latin typeface="Arial" pitchFamily="34" charset="0"/>
              <a:ea typeface="Verdana" pitchFamily="34" charset="0"/>
              <a:cs typeface="Arial" pitchFamily="34" charset="0"/>
            </a:endParaRPr>
          </a:p>
        </p:txBody>
      </p:sp>
      <p:pic>
        <p:nvPicPr>
          <p:cNvPr id="1026" name="Picture 2" descr="D:\Dropbox\CSE-499B\499 Hardware block diagram-03.png"/>
          <p:cNvPicPr>
            <a:picLocks noChangeAspect="1" noChangeArrowheads="1"/>
          </p:cNvPicPr>
          <p:nvPr/>
        </p:nvPicPr>
        <p:blipFill>
          <a:blip r:embed="rId2"/>
          <a:srcRect/>
          <a:stretch>
            <a:fillRect/>
          </a:stretch>
        </p:blipFill>
        <p:spPr bwMode="auto">
          <a:xfrm>
            <a:off x="428596" y="2285992"/>
            <a:ext cx="8381566" cy="4246561"/>
          </a:xfrm>
          <a:prstGeom prst="rect">
            <a:avLst/>
          </a:prstGeom>
          <a:noFill/>
        </p:spPr>
      </p:pic>
      <p:pic>
        <p:nvPicPr>
          <p:cNvPr id="1027" name="Picture 3" descr="D:\Dropbox\CSE-499B\499-05.png"/>
          <p:cNvPicPr>
            <a:picLocks noChangeAspect="1" noChangeArrowheads="1"/>
          </p:cNvPicPr>
          <p:nvPr/>
        </p:nvPicPr>
        <p:blipFill>
          <a:blip r:embed="rId3"/>
          <a:srcRect/>
          <a:stretch>
            <a:fillRect/>
          </a:stretch>
        </p:blipFill>
        <p:spPr bwMode="auto">
          <a:xfrm>
            <a:off x="642910" y="1785926"/>
            <a:ext cx="2000264" cy="647109"/>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03648" y="332656"/>
            <a:ext cx="5997352" cy="1143000"/>
          </a:xfrm>
        </p:spPr>
        <p:txBody>
          <a:bodyPr>
            <a:normAutofit/>
          </a:bodyPr>
          <a:lstStyle/>
          <a:p>
            <a:pPr algn="ctr"/>
            <a:r>
              <a:rPr lang="en-GB" sz="4800" b="1" dirty="0" smtClean="0">
                <a:solidFill>
                  <a:schemeClr val="bg2">
                    <a:lumMod val="25000"/>
                  </a:schemeClr>
                </a:solidFill>
                <a:latin typeface="Arial" pitchFamily="34" charset="0"/>
                <a:ea typeface="Verdana" pitchFamily="34" charset="0"/>
                <a:cs typeface="Arial" pitchFamily="34" charset="0"/>
              </a:rPr>
              <a:t>Software Design</a:t>
            </a:r>
            <a:endParaRPr lang="en-GB" sz="4800" b="1" dirty="0">
              <a:latin typeface="Arial" pitchFamily="34" charset="0"/>
              <a:ea typeface="Verdana" pitchFamily="34" charset="0"/>
              <a:cs typeface="Arial" pitchFamily="34" charset="0"/>
            </a:endParaRPr>
          </a:p>
        </p:txBody>
      </p:sp>
      <p:pic>
        <p:nvPicPr>
          <p:cNvPr id="2050" name="Picture 2" descr="D:\Dropbox\CSE-499B\499-block-diagram.png"/>
          <p:cNvPicPr>
            <a:picLocks noChangeAspect="1" noChangeArrowheads="1"/>
          </p:cNvPicPr>
          <p:nvPr/>
        </p:nvPicPr>
        <p:blipFill>
          <a:blip r:embed="rId2"/>
          <a:srcRect/>
          <a:stretch>
            <a:fillRect/>
          </a:stretch>
        </p:blipFill>
        <p:spPr bwMode="auto">
          <a:xfrm>
            <a:off x="1071538" y="1928802"/>
            <a:ext cx="7115175" cy="4200525"/>
          </a:xfrm>
          <a:prstGeom prst="rect">
            <a:avLst/>
          </a:prstGeom>
          <a:no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1030</TotalTime>
  <Words>1226</Words>
  <Application>Microsoft Office PowerPoint</Application>
  <PresentationFormat>On-screen Show (4:3)</PresentationFormat>
  <Paragraphs>164</Paragraphs>
  <Slides>32</Slides>
  <Notes>4</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Flow</vt:lpstr>
      <vt:lpstr>Slide 1</vt:lpstr>
      <vt:lpstr>Slide 2</vt:lpstr>
      <vt:lpstr>Motivation </vt:lpstr>
      <vt:lpstr>Project Aim &amp; Objective </vt:lpstr>
      <vt:lpstr> Existing Works</vt:lpstr>
      <vt:lpstr> Existing Works Continues</vt:lpstr>
      <vt:lpstr>Status of Home Automation</vt:lpstr>
      <vt:lpstr>Hardware Design</vt:lpstr>
      <vt:lpstr>Software Design</vt:lpstr>
      <vt:lpstr>Slide 10</vt:lpstr>
      <vt:lpstr>Slide 11</vt:lpstr>
      <vt:lpstr>Slide 12</vt:lpstr>
      <vt:lpstr>Slide 13</vt:lpstr>
      <vt:lpstr>Slide 14</vt:lpstr>
      <vt:lpstr>Energy Measurement:</vt:lpstr>
      <vt:lpstr>Energy Measurement:</vt:lpstr>
      <vt:lpstr>Communication Module</vt:lpstr>
      <vt:lpstr>Software:</vt:lpstr>
      <vt:lpstr>Django</vt:lpstr>
      <vt:lpstr>Slide 20</vt:lpstr>
      <vt:lpstr>Slide 21</vt:lpstr>
      <vt:lpstr>Slide 22</vt:lpstr>
      <vt:lpstr>Results </vt:lpstr>
      <vt:lpstr>Results </vt:lpstr>
      <vt:lpstr>Cost Analysis</vt:lpstr>
      <vt:lpstr>Limitations </vt:lpstr>
      <vt:lpstr>Future Work </vt:lpstr>
      <vt:lpstr>Conclusion </vt:lpstr>
      <vt:lpstr>References </vt:lpstr>
      <vt:lpstr>Slide 30</vt:lpstr>
      <vt:lpstr>Slide 31</vt:lpstr>
      <vt:lpstr>Slide 32</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Ozzy Ahmed</cp:lastModifiedBy>
  <cp:revision>96</cp:revision>
  <dcterms:created xsi:type="dcterms:W3CDTF">2017-12-08T17:48:13Z</dcterms:created>
  <dcterms:modified xsi:type="dcterms:W3CDTF">2017-12-27T23:40:25Z</dcterms:modified>
</cp:coreProperties>
</file>